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33"/>
  </p:notesMasterIdLst>
  <p:sldIdLst>
    <p:sldId id="256" r:id="rId5"/>
    <p:sldId id="257" r:id="rId6"/>
    <p:sldId id="258" r:id="rId7"/>
    <p:sldId id="259" r:id="rId8"/>
    <p:sldId id="261" r:id="rId9"/>
    <p:sldId id="262" r:id="rId10"/>
    <p:sldId id="263" r:id="rId11"/>
    <p:sldId id="264" r:id="rId12"/>
    <p:sldId id="265" r:id="rId13"/>
    <p:sldId id="266" r:id="rId14"/>
    <p:sldId id="267" r:id="rId15"/>
    <p:sldId id="268" r:id="rId16"/>
    <p:sldId id="282" r:id="rId17"/>
    <p:sldId id="269" r:id="rId18"/>
    <p:sldId id="270" r:id="rId19"/>
    <p:sldId id="271" r:id="rId20"/>
    <p:sldId id="272" r:id="rId21"/>
    <p:sldId id="274" r:id="rId22"/>
    <p:sldId id="273" r:id="rId23"/>
    <p:sldId id="275" r:id="rId24"/>
    <p:sldId id="276" r:id="rId25"/>
    <p:sldId id="277" r:id="rId26"/>
    <p:sldId id="283" r:id="rId27"/>
    <p:sldId id="279" r:id="rId28"/>
    <p:sldId id="280" r:id="rId29"/>
    <p:sldId id="281" r:id="rId30"/>
    <p:sldId id="260" r:id="rId31"/>
    <p:sldId id="278"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81" d="100"/>
          <a:sy n="81" d="100"/>
        </p:scale>
        <p:origin x="75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7:24:37.039"/>
    </inkml:context>
    <inkml:brush xml:id="br0">
      <inkml:brushProperty name="width" value="0.1" units="cm"/>
      <inkml:brushProperty name="height" value="0.1" units="cm"/>
      <inkml:brushProperty name="color" value="#FFFFFF"/>
    </inkml:brush>
  </inkml:definitions>
  <inkml:trace contextRef="#ctx0" brushRef="#br0">1 0 128,'0'6'0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1T17:28:56.313"/>
    </inkml:context>
    <inkml:brush xml:id="br0">
      <inkml:brushProperty name="width" value="0.1" units="cm"/>
      <inkml:brushProperty name="height" value="0.1" units="cm"/>
      <inkml:brushProperty name="color" value="#FFFFFF"/>
    </inkml:brush>
  </inkml:definitions>
  <inkml:trace contextRef="#ctx0" brushRef="#br0">1 0 128,'0'6'0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63FF3-18E3-4A4F-9ED1-30943DA1C469}" type="datetimeFigureOut">
              <a:rPr lang="en-US" smtClean="0"/>
              <a:t>5/1/2024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33C25A-443A-40BE-9976-7FE2D66F6606}" type="slidenum">
              <a:rPr lang="en-US" smtClean="0"/>
              <a:t>‹#›</a:t>
            </a:fld>
            <a:endParaRPr lang="en-US"/>
          </a:p>
        </p:txBody>
      </p:sp>
    </p:spTree>
    <p:extLst>
      <p:ext uri="{BB962C8B-B14F-4D97-AF65-F5344CB8AC3E}">
        <p14:creationId xmlns:p14="http://schemas.microsoft.com/office/powerpoint/2010/main" val="2670099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descr="Tag=AccentColor&#10;Flavor=Light&#10;Target=FillAndLine">
            <a:extLst>
              <a:ext uri="{FF2B5EF4-FFF2-40B4-BE49-F238E27FC236}">
                <a16:creationId xmlns:a16="http://schemas.microsoft.com/office/drawing/2014/main" id="{DA381740-063A-41A4-836D-85D14980EEF0}"/>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24EF9DF8-704A-44AE-8850-307DDACC9387}"/>
              </a:ext>
            </a:extLst>
          </p:cNvPr>
          <p:cNvSpPr>
            <a:spLocks noGrp="1"/>
          </p:cNvSpPr>
          <p:nvPr>
            <p:ph type="ctrTitle"/>
          </p:nvPr>
        </p:nvSpPr>
        <p:spPr>
          <a:xfrm>
            <a:off x="841248" y="448056"/>
            <a:ext cx="10515600" cy="4069080"/>
          </a:xfrm>
        </p:spPr>
        <p:txBody>
          <a:bodyPr anchor="b">
            <a:noAutofit/>
          </a:bodyPr>
          <a:lstStyle>
            <a:lvl1pPr algn="l">
              <a:defRPr sz="96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CC72E09-06F3-48B9-9B95-DE15EC98017B}"/>
              </a:ext>
            </a:extLst>
          </p:cNvPr>
          <p:cNvSpPr>
            <a:spLocks noGrp="1"/>
          </p:cNvSpPr>
          <p:nvPr>
            <p:ph type="subTitle" idx="1"/>
          </p:nvPr>
        </p:nvSpPr>
        <p:spPr>
          <a:xfrm>
            <a:off x="841248" y="4983480"/>
            <a:ext cx="10515600" cy="1124712"/>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E11CD474-E5E1-4D01-97F6-0C9FC09332C0}"/>
              </a:ext>
            </a:extLst>
          </p:cNvPr>
          <p:cNvSpPr>
            <a:spLocks noGrp="1"/>
          </p:cNvSpPr>
          <p:nvPr>
            <p:ph type="dt" sz="half" idx="10"/>
          </p:nvPr>
        </p:nvSpPr>
        <p:spPr/>
        <p:txBody>
          <a:bodyPr/>
          <a:lstStyle/>
          <a:p>
            <a:fld id="{72345051-2045-45DA-935E-2E3CA1A69ADC}" type="datetimeFigureOut">
              <a:rPr lang="en-US" smtClean="0"/>
              <a:t>5/1/2024</a:t>
            </a:fld>
            <a:endParaRPr lang="en-US" dirty="0"/>
          </a:p>
        </p:txBody>
      </p:sp>
      <p:sp>
        <p:nvSpPr>
          <p:cNvPr id="5" name="Footer Placeholder 4">
            <a:extLst>
              <a:ext uri="{FF2B5EF4-FFF2-40B4-BE49-F238E27FC236}">
                <a16:creationId xmlns:a16="http://schemas.microsoft.com/office/drawing/2014/main" id="{C636BBC7-EB9B-4B36-88E9-DBF65D270E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8786C7-DD8D-492F-9A9A-A7B3EBE27FE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0055091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7CF8D-FF51-4FD8-B968-A2C8507347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661A953-02EA-491B-A215-AF8420D74D3A}"/>
              </a:ext>
            </a:extLst>
          </p:cNvPr>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4084D1E-BC98-44E4-8D2C-89CCDC293331}"/>
              </a:ext>
            </a:extLst>
          </p:cNvPr>
          <p:cNvSpPr>
            <a:spLocks noGrp="1"/>
          </p:cNvSpPr>
          <p:nvPr>
            <p:ph type="dt" sz="half" idx="10"/>
          </p:nvPr>
        </p:nvSpPr>
        <p:spPr/>
        <p:txBody>
          <a:bodyPr/>
          <a:lstStyle/>
          <a:p>
            <a:fld id="{72345051-2045-45DA-935E-2E3CA1A69ADC}" type="datetimeFigureOut">
              <a:rPr lang="en-US" smtClean="0"/>
              <a:t>5/1/2024</a:t>
            </a:fld>
            <a:endParaRPr lang="en-US"/>
          </a:p>
        </p:txBody>
      </p:sp>
      <p:sp>
        <p:nvSpPr>
          <p:cNvPr id="5" name="Footer Placeholder 4">
            <a:extLst>
              <a:ext uri="{FF2B5EF4-FFF2-40B4-BE49-F238E27FC236}">
                <a16:creationId xmlns:a16="http://schemas.microsoft.com/office/drawing/2014/main" id="{513019EB-9C2B-4833-B72A-1476941597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F6E764-5688-45F5-94ED-A7357D2F5689}"/>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158674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0E3CB6-3025-40BF-A04B-A7B0CB4C01F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EDD5CB3-8B24-48C7-89D3-8DCAD36A453D}"/>
              </a:ext>
            </a:extLst>
          </p:cNvPr>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150BC931-E2BF-4C1D-91AA-89F82F8268B2}"/>
              </a:ext>
            </a:extLst>
          </p:cNvPr>
          <p:cNvSpPr>
            <a:spLocks noGrp="1"/>
          </p:cNvSpPr>
          <p:nvPr>
            <p:ph type="dt" sz="half" idx="10"/>
          </p:nvPr>
        </p:nvSpPr>
        <p:spPr/>
        <p:txBody>
          <a:bodyPr/>
          <a:lstStyle/>
          <a:p>
            <a:fld id="{72345051-2045-45DA-935E-2E3CA1A69ADC}" type="datetimeFigureOut">
              <a:rPr lang="en-US" smtClean="0"/>
              <a:t>5/1/2024</a:t>
            </a:fld>
            <a:endParaRPr lang="en-US"/>
          </a:p>
        </p:txBody>
      </p:sp>
      <p:sp>
        <p:nvSpPr>
          <p:cNvPr id="5" name="Footer Placeholder 4">
            <a:extLst>
              <a:ext uri="{FF2B5EF4-FFF2-40B4-BE49-F238E27FC236}">
                <a16:creationId xmlns:a16="http://schemas.microsoft.com/office/drawing/2014/main" id="{7548A135-AEE9-4483-957E-3D143318DD0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8DEFD4-A052-46B3-B2AE-F3091D8A2F7B}"/>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663989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D02BC-5A24-47F7-A4DF-B93FBC0C51B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8E9219E-EE74-4093-94D6-F663E059C504}"/>
              </a:ext>
            </a:extLst>
          </p:cNvPr>
          <p:cNvSpPr>
            <a:spLocks noGrp="1"/>
          </p:cNvSpPr>
          <p:nvPr>
            <p:ph idx="1"/>
          </p:nvPr>
        </p:nvSpPr>
        <p:spPr>
          <a:xfrm>
            <a:off x="838200" y="1929384"/>
            <a:ext cx="10515600" cy="4251960"/>
          </a:xfrm>
        </p:spPr>
        <p:txBody>
          <a:bodyPr>
            <a:normAutofit/>
          </a:bodyPr>
          <a:lstStyle>
            <a:lvl1pPr>
              <a:defRPr sz="2800"/>
            </a:lvl1pPr>
            <a:lvl2pPr>
              <a:defRPr sz="2400"/>
            </a:lvl2pPr>
            <a:lvl3pPr>
              <a:defRPr sz="2000"/>
            </a:lvl3pPr>
            <a:lvl4pPr>
              <a:defRPr sz="1800"/>
            </a:lvl4pPr>
            <a:lvl5pPr>
              <a:defRPr sz="18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2A61642-BFBA-48AE-A29C-C2AA7386AE95}"/>
              </a:ext>
            </a:extLst>
          </p:cNvPr>
          <p:cNvSpPr>
            <a:spLocks noGrp="1"/>
          </p:cNvSpPr>
          <p:nvPr>
            <p:ph type="dt" sz="half" idx="10"/>
          </p:nvPr>
        </p:nvSpPr>
        <p:spPr/>
        <p:txBody>
          <a:bodyPr/>
          <a:lstStyle/>
          <a:p>
            <a:fld id="{72345051-2045-45DA-935E-2E3CA1A69ADC}" type="datetimeFigureOut">
              <a:rPr lang="en-US" smtClean="0"/>
              <a:t>5/1/2024</a:t>
            </a:fld>
            <a:endParaRPr lang="en-US"/>
          </a:p>
        </p:txBody>
      </p:sp>
      <p:sp>
        <p:nvSpPr>
          <p:cNvPr id="5" name="Footer Placeholder 4">
            <a:extLst>
              <a:ext uri="{FF2B5EF4-FFF2-40B4-BE49-F238E27FC236}">
                <a16:creationId xmlns:a16="http://schemas.microsoft.com/office/drawing/2014/main" id="{2AD2029B-6646-4DBF-A302-76A513FC64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6D4DFD-766F-4E45-A00C-2B5E8CE9A90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7" descr="Tag=AccentColor&#10;Flavor=Light&#10;Target=FillAndLine">
            <a:extLst>
              <a:ext uri="{FF2B5EF4-FFF2-40B4-BE49-F238E27FC236}">
                <a16:creationId xmlns:a16="http://schemas.microsoft.com/office/drawing/2014/main" id="{EBDD1931-9E86-4402-9A68-33A2D9EFB198}"/>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34861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218C0-6540-400C-BB51-353D5FD5CB00}"/>
              </a:ext>
            </a:extLst>
          </p:cNvPr>
          <p:cNvSpPr>
            <a:spLocks noGrp="1"/>
          </p:cNvSpPr>
          <p:nvPr>
            <p:ph type="title"/>
          </p:nvPr>
        </p:nvSpPr>
        <p:spPr>
          <a:xfrm>
            <a:off x="841248" y="448056"/>
            <a:ext cx="10515600" cy="4069080"/>
          </a:xfrm>
        </p:spPr>
        <p:txBody>
          <a:bodyPr anchor="b">
            <a:normAutofit/>
          </a:bodyPr>
          <a:lstStyle>
            <a:lvl1pPr>
              <a:defRPr sz="8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A81CD69-43B3-4FF7-AA41-30C36C957E65}"/>
              </a:ext>
            </a:extLst>
          </p:cNvPr>
          <p:cNvSpPr>
            <a:spLocks noGrp="1"/>
          </p:cNvSpPr>
          <p:nvPr>
            <p:ph type="body" idx="1"/>
          </p:nvPr>
        </p:nvSpPr>
        <p:spPr>
          <a:xfrm>
            <a:off x="841248" y="4983480"/>
            <a:ext cx="10515600" cy="1124712"/>
          </a:xfrm>
        </p:spPr>
        <p:txBody>
          <a:bodyPr>
            <a:normAutofit/>
          </a:bodyPr>
          <a:lstStyle>
            <a:lvl1pPr marL="0" indent="0">
              <a:buNone/>
              <a:defRPr sz="28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2BF300D-5CBE-47E9-A193-E23C8314D0EA}"/>
              </a:ext>
            </a:extLst>
          </p:cNvPr>
          <p:cNvSpPr>
            <a:spLocks noGrp="1"/>
          </p:cNvSpPr>
          <p:nvPr>
            <p:ph type="dt" sz="half" idx="10"/>
          </p:nvPr>
        </p:nvSpPr>
        <p:spPr/>
        <p:txBody>
          <a:bodyPr/>
          <a:lstStyle/>
          <a:p>
            <a:fld id="{72345051-2045-45DA-935E-2E3CA1A69ADC}" type="datetimeFigureOut">
              <a:rPr lang="en-US" smtClean="0"/>
              <a:t>5/1/2024</a:t>
            </a:fld>
            <a:endParaRPr lang="en-US"/>
          </a:p>
        </p:txBody>
      </p:sp>
      <p:sp>
        <p:nvSpPr>
          <p:cNvPr id="5" name="Footer Placeholder 4">
            <a:extLst>
              <a:ext uri="{FF2B5EF4-FFF2-40B4-BE49-F238E27FC236}">
                <a16:creationId xmlns:a16="http://schemas.microsoft.com/office/drawing/2014/main" id="{56E7DF3F-C51A-4DB1-9FCE-E3E0D8E9257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269CF4-FAAB-44EF-A2A5-8352B4AA384F}"/>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7" name="Rectangle 6" descr="Tag=AccentColor&#10;Flavor=Light&#10;Target=FillAndLine">
            <a:extLst>
              <a:ext uri="{FF2B5EF4-FFF2-40B4-BE49-F238E27FC236}">
                <a16:creationId xmlns:a16="http://schemas.microsoft.com/office/drawing/2014/main" id="{417A8947-4521-4FE1-8E44-27363435CE1B}"/>
              </a:ext>
            </a:extLst>
          </p:cNvPr>
          <p:cNvSpPr/>
          <p:nvPr/>
        </p:nvSpPr>
        <p:spPr>
          <a:xfrm>
            <a:off x="838200" y="4736883"/>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968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DE264-531D-49C1-A8AF-2B4C1D218FAB}"/>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4B9A1B8-2F1B-46AA-858A-CFFF5AF7CEB0}"/>
              </a:ext>
            </a:extLst>
          </p:cNvPr>
          <p:cNvSpPr>
            <a:spLocks noGrp="1"/>
          </p:cNvSpPr>
          <p:nvPr>
            <p:ph sz="half" idx="1"/>
          </p:nvPr>
        </p:nvSpPr>
        <p:spPr>
          <a:xfrm>
            <a:off x="838200" y="1929384"/>
            <a:ext cx="5181600" cy="42519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6E6B9631-18C0-43BD-8AF3-9137D6D4C234}"/>
              </a:ext>
            </a:extLst>
          </p:cNvPr>
          <p:cNvSpPr>
            <a:spLocks noGrp="1"/>
          </p:cNvSpPr>
          <p:nvPr>
            <p:ph sz="half" idx="2"/>
          </p:nvPr>
        </p:nvSpPr>
        <p:spPr>
          <a:xfrm>
            <a:off x="6172200" y="1929384"/>
            <a:ext cx="5181600" cy="42519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9032FCA-14C6-4497-9C27-3F58062442CE}"/>
              </a:ext>
            </a:extLst>
          </p:cNvPr>
          <p:cNvSpPr>
            <a:spLocks noGrp="1"/>
          </p:cNvSpPr>
          <p:nvPr>
            <p:ph type="dt" sz="half" idx="10"/>
          </p:nvPr>
        </p:nvSpPr>
        <p:spPr/>
        <p:txBody>
          <a:bodyPr/>
          <a:lstStyle/>
          <a:p>
            <a:fld id="{72345051-2045-45DA-935E-2E3CA1A69ADC}" type="datetimeFigureOut">
              <a:rPr lang="en-US" smtClean="0"/>
              <a:t>5/1/2024</a:t>
            </a:fld>
            <a:endParaRPr lang="en-US"/>
          </a:p>
        </p:txBody>
      </p:sp>
      <p:sp>
        <p:nvSpPr>
          <p:cNvPr id="6" name="Footer Placeholder 5">
            <a:extLst>
              <a:ext uri="{FF2B5EF4-FFF2-40B4-BE49-F238E27FC236}">
                <a16:creationId xmlns:a16="http://schemas.microsoft.com/office/drawing/2014/main" id="{961E5057-693B-4E10-958E-0ABE79FEC7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70CECB1-0A35-4C10-9D3D-FE4404283011}"/>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9" name="Rectangle 8" descr="Tag=AccentColor&#10;Flavor=Light&#10;Target=FillAndLine">
            <a:extLst>
              <a:ext uri="{FF2B5EF4-FFF2-40B4-BE49-F238E27FC236}">
                <a16:creationId xmlns:a16="http://schemas.microsoft.com/office/drawing/2014/main" id="{2FAAC677-2D37-4F63-9C4B-711A2988EE0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69901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8AE282-8875-4F49-AB21-E1C2BCAEA1F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712EA2-EF8C-4F18-BECF-AD121F72816A}"/>
              </a:ext>
            </a:extLst>
          </p:cNvPr>
          <p:cNvSpPr>
            <a:spLocks noGrp="1"/>
          </p:cNvSpPr>
          <p:nvPr>
            <p:ph type="body" idx="1"/>
          </p:nvPr>
        </p:nvSpPr>
        <p:spPr>
          <a:xfrm>
            <a:off x="839788" y="1938528"/>
            <a:ext cx="5157787"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D7B59D4-E93F-40C1-A1A2-F1867830C678}"/>
              </a:ext>
            </a:extLst>
          </p:cNvPr>
          <p:cNvSpPr>
            <a:spLocks noGrp="1"/>
          </p:cNvSpPr>
          <p:nvPr>
            <p:ph sz="half" idx="2"/>
          </p:nvPr>
        </p:nvSpPr>
        <p:spPr>
          <a:xfrm>
            <a:off x="839788" y="2926080"/>
            <a:ext cx="5157787" cy="32644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6E810616-1C77-42AE-8449-D0B64E2B8475}"/>
              </a:ext>
            </a:extLst>
          </p:cNvPr>
          <p:cNvSpPr>
            <a:spLocks noGrp="1"/>
          </p:cNvSpPr>
          <p:nvPr>
            <p:ph type="body" sz="quarter" idx="3"/>
          </p:nvPr>
        </p:nvSpPr>
        <p:spPr>
          <a:xfrm>
            <a:off x="6172200" y="1938528"/>
            <a:ext cx="5183188" cy="823912"/>
          </a:xfrm>
        </p:spPr>
        <p:txBody>
          <a:bodyPr anchor="b">
            <a:normAutofit/>
          </a:bodyPr>
          <a:lstStyle>
            <a:lvl1pPr marL="0" indent="0">
              <a:buNone/>
              <a:defRPr sz="3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A74E172-AFE8-48E4-BBB0-CA6D4EC1127C}"/>
              </a:ext>
            </a:extLst>
          </p:cNvPr>
          <p:cNvSpPr>
            <a:spLocks noGrp="1"/>
          </p:cNvSpPr>
          <p:nvPr>
            <p:ph sz="quarter" idx="4"/>
          </p:nvPr>
        </p:nvSpPr>
        <p:spPr>
          <a:xfrm>
            <a:off x="6172200" y="2926080"/>
            <a:ext cx="5183188" cy="32644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4C9407CC-270D-4C98-B95C-7AE67D2E1913}"/>
              </a:ext>
            </a:extLst>
          </p:cNvPr>
          <p:cNvSpPr>
            <a:spLocks noGrp="1"/>
          </p:cNvSpPr>
          <p:nvPr>
            <p:ph type="dt" sz="half" idx="10"/>
          </p:nvPr>
        </p:nvSpPr>
        <p:spPr/>
        <p:txBody>
          <a:bodyPr/>
          <a:lstStyle/>
          <a:p>
            <a:fld id="{72345051-2045-45DA-935E-2E3CA1A69ADC}" type="datetimeFigureOut">
              <a:rPr lang="en-US" smtClean="0"/>
              <a:t>5/1/2024</a:t>
            </a:fld>
            <a:endParaRPr lang="en-US"/>
          </a:p>
        </p:txBody>
      </p:sp>
      <p:sp>
        <p:nvSpPr>
          <p:cNvPr id="8" name="Footer Placeholder 7">
            <a:extLst>
              <a:ext uri="{FF2B5EF4-FFF2-40B4-BE49-F238E27FC236}">
                <a16:creationId xmlns:a16="http://schemas.microsoft.com/office/drawing/2014/main" id="{454070D5-9B7B-47FC-9F75-F6AD960745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28EAC17-33BE-4265-8C06-644C2D34FD3C}"/>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11" name="Rectangle 10" descr="Tag=AccentColor&#10;Flavor=Light&#10;Target=FillAndLine">
            <a:extLst>
              <a:ext uri="{FF2B5EF4-FFF2-40B4-BE49-F238E27FC236}">
                <a16:creationId xmlns:a16="http://schemas.microsoft.com/office/drawing/2014/main" id="{F634C457-AEBF-47D7-9200-BAD05D138B12}"/>
              </a:ext>
            </a:extLst>
          </p:cNvPr>
          <p:cNvSpPr/>
          <p:nvPr/>
        </p:nvSpPr>
        <p:spPr>
          <a:xfrm>
            <a:off x="838199" y="1709928"/>
            <a:ext cx="10515600" cy="27432"/>
          </a:xfrm>
          <a:custGeom>
            <a:avLst/>
            <a:gdLst>
              <a:gd name="connsiteX0" fmla="*/ 0 w 10515600"/>
              <a:gd name="connsiteY0" fmla="*/ 0 h 27432"/>
              <a:gd name="connsiteX1" fmla="*/ 446913 w 10515600"/>
              <a:gd name="connsiteY1" fmla="*/ 0 h 27432"/>
              <a:gd name="connsiteX2" fmla="*/ 1104138 w 10515600"/>
              <a:gd name="connsiteY2" fmla="*/ 0 h 27432"/>
              <a:gd name="connsiteX3" fmla="*/ 1866519 w 10515600"/>
              <a:gd name="connsiteY3" fmla="*/ 0 h 27432"/>
              <a:gd name="connsiteX4" fmla="*/ 2208276 w 10515600"/>
              <a:gd name="connsiteY4" fmla="*/ 0 h 27432"/>
              <a:gd name="connsiteX5" fmla="*/ 2550033 w 10515600"/>
              <a:gd name="connsiteY5" fmla="*/ 0 h 27432"/>
              <a:gd name="connsiteX6" fmla="*/ 3417570 w 10515600"/>
              <a:gd name="connsiteY6" fmla="*/ 0 h 27432"/>
              <a:gd name="connsiteX7" fmla="*/ 4074795 w 10515600"/>
              <a:gd name="connsiteY7" fmla="*/ 0 h 27432"/>
              <a:gd name="connsiteX8" fmla="*/ 4416552 w 10515600"/>
              <a:gd name="connsiteY8" fmla="*/ 0 h 27432"/>
              <a:gd name="connsiteX9" fmla="*/ 5073777 w 10515600"/>
              <a:gd name="connsiteY9" fmla="*/ 0 h 27432"/>
              <a:gd name="connsiteX10" fmla="*/ 5941314 w 10515600"/>
              <a:gd name="connsiteY10" fmla="*/ 0 h 27432"/>
              <a:gd name="connsiteX11" fmla="*/ 6493383 w 10515600"/>
              <a:gd name="connsiteY11" fmla="*/ 0 h 27432"/>
              <a:gd name="connsiteX12" fmla="*/ 7045452 w 10515600"/>
              <a:gd name="connsiteY12" fmla="*/ 0 h 27432"/>
              <a:gd name="connsiteX13" fmla="*/ 7702677 w 10515600"/>
              <a:gd name="connsiteY13" fmla="*/ 0 h 27432"/>
              <a:gd name="connsiteX14" fmla="*/ 8465058 w 10515600"/>
              <a:gd name="connsiteY14" fmla="*/ 0 h 27432"/>
              <a:gd name="connsiteX15" fmla="*/ 9227439 w 10515600"/>
              <a:gd name="connsiteY15" fmla="*/ 0 h 27432"/>
              <a:gd name="connsiteX16" fmla="*/ 10515600 w 10515600"/>
              <a:gd name="connsiteY16" fmla="*/ 0 h 27432"/>
              <a:gd name="connsiteX17" fmla="*/ 10515600 w 10515600"/>
              <a:gd name="connsiteY17" fmla="*/ 27432 h 27432"/>
              <a:gd name="connsiteX18" fmla="*/ 10068687 w 10515600"/>
              <a:gd name="connsiteY18" fmla="*/ 27432 h 27432"/>
              <a:gd name="connsiteX19" fmla="*/ 9201150 w 10515600"/>
              <a:gd name="connsiteY19" fmla="*/ 27432 h 27432"/>
              <a:gd name="connsiteX20" fmla="*/ 8543925 w 10515600"/>
              <a:gd name="connsiteY20" fmla="*/ 27432 h 27432"/>
              <a:gd name="connsiteX21" fmla="*/ 8202168 w 10515600"/>
              <a:gd name="connsiteY21" fmla="*/ 27432 h 27432"/>
              <a:gd name="connsiteX22" fmla="*/ 7544943 w 10515600"/>
              <a:gd name="connsiteY22" fmla="*/ 27432 h 27432"/>
              <a:gd name="connsiteX23" fmla="*/ 6992874 w 10515600"/>
              <a:gd name="connsiteY23" fmla="*/ 27432 h 27432"/>
              <a:gd name="connsiteX24" fmla="*/ 6440805 w 10515600"/>
              <a:gd name="connsiteY24" fmla="*/ 27432 h 27432"/>
              <a:gd name="connsiteX25" fmla="*/ 5888736 w 10515600"/>
              <a:gd name="connsiteY25" fmla="*/ 27432 h 27432"/>
              <a:gd name="connsiteX26" fmla="*/ 5336667 w 10515600"/>
              <a:gd name="connsiteY26" fmla="*/ 27432 h 27432"/>
              <a:gd name="connsiteX27" fmla="*/ 4574286 w 10515600"/>
              <a:gd name="connsiteY27" fmla="*/ 27432 h 27432"/>
              <a:gd name="connsiteX28" fmla="*/ 3917061 w 10515600"/>
              <a:gd name="connsiteY28" fmla="*/ 27432 h 27432"/>
              <a:gd name="connsiteX29" fmla="*/ 3575304 w 10515600"/>
              <a:gd name="connsiteY29" fmla="*/ 27432 h 27432"/>
              <a:gd name="connsiteX30" fmla="*/ 3023235 w 10515600"/>
              <a:gd name="connsiteY30" fmla="*/ 27432 h 27432"/>
              <a:gd name="connsiteX31" fmla="*/ 2260854 w 10515600"/>
              <a:gd name="connsiteY31" fmla="*/ 27432 h 27432"/>
              <a:gd name="connsiteX32" fmla="*/ 1813941 w 10515600"/>
              <a:gd name="connsiteY32" fmla="*/ 27432 h 27432"/>
              <a:gd name="connsiteX33" fmla="*/ 946404 w 10515600"/>
              <a:gd name="connsiteY33" fmla="*/ 27432 h 27432"/>
              <a:gd name="connsiteX34" fmla="*/ 0 w 10515600"/>
              <a:gd name="connsiteY34" fmla="*/ 27432 h 27432"/>
              <a:gd name="connsiteX35" fmla="*/ 0 w 10515600"/>
              <a:gd name="connsiteY35"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515600" h="27432" fill="none" extrusionOk="0">
                <a:moveTo>
                  <a:pt x="0" y="0"/>
                </a:moveTo>
                <a:cubicBezTo>
                  <a:pt x="119693" y="-14343"/>
                  <a:pt x="253007" y="-7583"/>
                  <a:pt x="446913" y="0"/>
                </a:cubicBezTo>
                <a:cubicBezTo>
                  <a:pt x="640819" y="7583"/>
                  <a:pt x="841419" y="-7067"/>
                  <a:pt x="1104138" y="0"/>
                </a:cubicBezTo>
                <a:cubicBezTo>
                  <a:pt x="1366858" y="7067"/>
                  <a:pt x="1495525" y="1255"/>
                  <a:pt x="1866519" y="0"/>
                </a:cubicBezTo>
                <a:cubicBezTo>
                  <a:pt x="2237513" y="-1255"/>
                  <a:pt x="2043820" y="12003"/>
                  <a:pt x="2208276" y="0"/>
                </a:cubicBezTo>
                <a:cubicBezTo>
                  <a:pt x="2372732" y="-12003"/>
                  <a:pt x="2419452" y="9887"/>
                  <a:pt x="2550033" y="0"/>
                </a:cubicBezTo>
                <a:cubicBezTo>
                  <a:pt x="2680614" y="-9887"/>
                  <a:pt x="3098156" y="3827"/>
                  <a:pt x="3417570" y="0"/>
                </a:cubicBezTo>
                <a:cubicBezTo>
                  <a:pt x="3736984" y="-3827"/>
                  <a:pt x="3916040" y="-6233"/>
                  <a:pt x="4074795" y="0"/>
                </a:cubicBezTo>
                <a:cubicBezTo>
                  <a:pt x="4233551" y="6233"/>
                  <a:pt x="4279253" y="5661"/>
                  <a:pt x="4416552" y="0"/>
                </a:cubicBezTo>
                <a:cubicBezTo>
                  <a:pt x="4553851" y="-5661"/>
                  <a:pt x="4915758" y="26022"/>
                  <a:pt x="5073777" y="0"/>
                </a:cubicBezTo>
                <a:cubicBezTo>
                  <a:pt x="5231797" y="-26022"/>
                  <a:pt x="5612089" y="32230"/>
                  <a:pt x="5941314" y="0"/>
                </a:cubicBezTo>
                <a:cubicBezTo>
                  <a:pt x="6270539" y="-32230"/>
                  <a:pt x="6313600" y="3064"/>
                  <a:pt x="6493383" y="0"/>
                </a:cubicBezTo>
                <a:cubicBezTo>
                  <a:pt x="6673166" y="-3064"/>
                  <a:pt x="6902474" y="-21096"/>
                  <a:pt x="7045452" y="0"/>
                </a:cubicBezTo>
                <a:cubicBezTo>
                  <a:pt x="7188430" y="21096"/>
                  <a:pt x="7478162" y="17386"/>
                  <a:pt x="7702677" y="0"/>
                </a:cubicBezTo>
                <a:cubicBezTo>
                  <a:pt x="7927192" y="-17386"/>
                  <a:pt x="8295683" y="-35143"/>
                  <a:pt x="8465058" y="0"/>
                </a:cubicBezTo>
                <a:cubicBezTo>
                  <a:pt x="8634433" y="35143"/>
                  <a:pt x="8927835" y="4103"/>
                  <a:pt x="9227439" y="0"/>
                </a:cubicBezTo>
                <a:cubicBezTo>
                  <a:pt x="9527043" y="-4103"/>
                  <a:pt x="10105355" y="-17535"/>
                  <a:pt x="10515600" y="0"/>
                </a:cubicBezTo>
                <a:cubicBezTo>
                  <a:pt x="10515789" y="12323"/>
                  <a:pt x="10515633" y="14639"/>
                  <a:pt x="10515600" y="27432"/>
                </a:cubicBezTo>
                <a:cubicBezTo>
                  <a:pt x="10343646" y="15282"/>
                  <a:pt x="10223667" y="31057"/>
                  <a:pt x="10068687" y="27432"/>
                </a:cubicBezTo>
                <a:cubicBezTo>
                  <a:pt x="9913707" y="23807"/>
                  <a:pt x="9512455" y="4101"/>
                  <a:pt x="9201150" y="27432"/>
                </a:cubicBezTo>
                <a:cubicBezTo>
                  <a:pt x="8889845" y="50763"/>
                  <a:pt x="8866277" y="3158"/>
                  <a:pt x="8543925" y="27432"/>
                </a:cubicBezTo>
                <a:cubicBezTo>
                  <a:pt x="8221573" y="51706"/>
                  <a:pt x="8288348" y="37286"/>
                  <a:pt x="8202168" y="27432"/>
                </a:cubicBezTo>
                <a:cubicBezTo>
                  <a:pt x="8115988" y="17578"/>
                  <a:pt x="7797033" y="6631"/>
                  <a:pt x="7544943" y="27432"/>
                </a:cubicBezTo>
                <a:cubicBezTo>
                  <a:pt x="7292854" y="48233"/>
                  <a:pt x="7108060" y="41767"/>
                  <a:pt x="6992874" y="27432"/>
                </a:cubicBezTo>
                <a:cubicBezTo>
                  <a:pt x="6877688" y="13097"/>
                  <a:pt x="6668930" y="7947"/>
                  <a:pt x="6440805" y="27432"/>
                </a:cubicBezTo>
                <a:cubicBezTo>
                  <a:pt x="6212680" y="46917"/>
                  <a:pt x="6027476" y="35225"/>
                  <a:pt x="5888736" y="27432"/>
                </a:cubicBezTo>
                <a:cubicBezTo>
                  <a:pt x="5749996" y="19639"/>
                  <a:pt x="5574559" y="43627"/>
                  <a:pt x="5336667" y="27432"/>
                </a:cubicBezTo>
                <a:cubicBezTo>
                  <a:pt x="5098775" y="11237"/>
                  <a:pt x="4837534" y="41882"/>
                  <a:pt x="4574286" y="27432"/>
                </a:cubicBezTo>
                <a:cubicBezTo>
                  <a:pt x="4311038" y="12982"/>
                  <a:pt x="4126419" y="26678"/>
                  <a:pt x="3917061" y="27432"/>
                </a:cubicBezTo>
                <a:cubicBezTo>
                  <a:pt x="3707704" y="28186"/>
                  <a:pt x="3657291" y="40087"/>
                  <a:pt x="3575304" y="27432"/>
                </a:cubicBezTo>
                <a:cubicBezTo>
                  <a:pt x="3493317" y="14777"/>
                  <a:pt x="3185226" y="45867"/>
                  <a:pt x="3023235" y="27432"/>
                </a:cubicBezTo>
                <a:cubicBezTo>
                  <a:pt x="2861244" y="8997"/>
                  <a:pt x="2597085" y="35801"/>
                  <a:pt x="2260854" y="27432"/>
                </a:cubicBezTo>
                <a:cubicBezTo>
                  <a:pt x="1924623" y="19063"/>
                  <a:pt x="1996678" y="15705"/>
                  <a:pt x="1813941" y="27432"/>
                </a:cubicBezTo>
                <a:cubicBezTo>
                  <a:pt x="1631204" y="39159"/>
                  <a:pt x="1187542" y="49167"/>
                  <a:pt x="946404" y="27432"/>
                </a:cubicBezTo>
                <a:cubicBezTo>
                  <a:pt x="705266" y="5697"/>
                  <a:pt x="404743" y="28229"/>
                  <a:pt x="0" y="27432"/>
                </a:cubicBezTo>
                <a:cubicBezTo>
                  <a:pt x="244" y="15297"/>
                  <a:pt x="645" y="7129"/>
                  <a:pt x="0" y="0"/>
                </a:cubicBezTo>
                <a:close/>
              </a:path>
              <a:path w="10515600" h="27432" stroke="0" extrusionOk="0">
                <a:moveTo>
                  <a:pt x="0" y="0"/>
                </a:moveTo>
                <a:cubicBezTo>
                  <a:pt x="230793" y="14353"/>
                  <a:pt x="332416" y="21392"/>
                  <a:pt x="552069" y="0"/>
                </a:cubicBezTo>
                <a:cubicBezTo>
                  <a:pt x="771722" y="-21392"/>
                  <a:pt x="761737" y="-14337"/>
                  <a:pt x="893826" y="0"/>
                </a:cubicBezTo>
                <a:cubicBezTo>
                  <a:pt x="1025915" y="14337"/>
                  <a:pt x="1441584" y="-15498"/>
                  <a:pt x="1761363" y="0"/>
                </a:cubicBezTo>
                <a:cubicBezTo>
                  <a:pt x="2081142" y="15498"/>
                  <a:pt x="2111503" y="7278"/>
                  <a:pt x="2313432" y="0"/>
                </a:cubicBezTo>
                <a:cubicBezTo>
                  <a:pt x="2515361" y="-7278"/>
                  <a:pt x="2743584" y="-17845"/>
                  <a:pt x="2865501" y="0"/>
                </a:cubicBezTo>
                <a:cubicBezTo>
                  <a:pt x="2987418" y="17845"/>
                  <a:pt x="3345183" y="8208"/>
                  <a:pt x="3733038" y="0"/>
                </a:cubicBezTo>
                <a:cubicBezTo>
                  <a:pt x="4120893" y="-8208"/>
                  <a:pt x="4009066" y="-3159"/>
                  <a:pt x="4179951" y="0"/>
                </a:cubicBezTo>
                <a:cubicBezTo>
                  <a:pt x="4350836" y="3159"/>
                  <a:pt x="4735020" y="17517"/>
                  <a:pt x="5047488" y="0"/>
                </a:cubicBezTo>
                <a:cubicBezTo>
                  <a:pt x="5359956" y="-17517"/>
                  <a:pt x="5662148" y="-17777"/>
                  <a:pt x="5915025" y="0"/>
                </a:cubicBezTo>
                <a:cubicBezTo>
                  <a:pt x="6167902" y="17777"/>
                  <a:pt x="6308797" y="30350"/>
                  <a:pt x="6572250" y="0"/>
                </a:cubicBezTo>
                <a:cubicBezTo>
                  <a:pt x="6835703" y="-30350"/>
                  <a:pt x="7107419" y="-9627"/>
                  <a:pt x="7439787" y="0"/>
                </a:cubicBezTo>
                <a:cubicBezTo>
                  <a:pt x="7772155" y="9627"/>
                  <a:pt x="7844034" y="-9098"/>
                  <a:pt x="7991856" y="0"/>
                </a:cubicBezTo>
                <a:cubicBezTo>
                  <a:pt x="8139678" y="9098"/>
                  <a:pt x="8289889" y="-20239"/>
                  <a:pt x="8543925" y="0"/>
                </a:cubicBezTo>
                <a:cubicBezTo>
                  <a:pt x="8797961" y="20239"/>
                  <a:pt x="8994198" y="29575"/>
                  <a:pt x="9306306" y="0"/>
                </a:cubicBezTo>
                <a:cubicBezTo>
                  <a:pt x="9618414" y="-29575"/>
                  <a:pt x="9739118" y="-23835"/>
                  <a:pt x="9858375" y="0"/>
                </a:cubicBezTo>
                <a:cubicBezTo>
                  <a:pt x="9977632" y="23835"/>
                  <a:pt x="10370488" y="-4069"/>
                  <a:pt x="10515600" y="0"/>
                </a:cubicBezTo>
                <a:cubicBezTo>
                  <a:pt x="10515650" y="5798"/>
                  <a:pt x="10515903" y="19375"/>
                  <a:pt x="10515600" y="27432"/>
                </a:cubicBezTo>
                <a:cubicBezTo>
                  <a:pt x="10304538" y="42307"/>
                  <a:pt x="10069280" y="3335"/>
                  <a:pt x="9753219" y="27432"/>
                </a:cubicBezTo>
                <a:cubicBezTo>
                  <a:pt x="9437158" y="51529"/>
                  <a:pt x="9488415" y="23852"/>
                  <a:pt x="9411462" y="27432"/>
                </a:cubicBezTo>
                <a:cubicBezTo>
                  <a:pt x="9334509" y="31012"/>
                  <a:pt x="9183755" y="44107"/>
                  <a:pt x="8964549" y="27432"/>
                </a:cubicBezTo>
                <a:cubicBezTo>
                  <a:pt x="8745343" y="10757"/>
                  <a:pt x="8279150" y="61693"/>
                  <a:pt x="8097012" y="27432"/>
                </a:cubicBezTo>
                <a:cubicBezTo>
                  <a:pt x="7914874" y="-6829"/>
                  <a:pt x="7608717" y="59556"/>
                  <a:pt x="7439787" y="27432"/>
                </a:cubicBezTo>
                <a:cubicBezTo>
                  <a:pt x="7270858" y="-4692"/>
                  <a:pt x="7154492" y="27026"/>
                  <a:pt x="6992874" y="27432"/>
                </a:cubicBezTo>
                <a:cubicBezTo>
                  <a:pt x="6831256" y="27838"/>
                  <a:pt x="6536817" y="51174"/>
                  <a:pt x="6335649" y="27432"/>
                </a:cubicBezTo>
                <a:cubicBezTo>
                  <a:pt x="6134481" y="3690"/>
                  <a:pt x="6097824" y="11070"/>
                  <a:pt x="5993892" y="27432"/>
                </a:cubicBezTo>
                <a:cubicBezTo>
                  <a:pt x="5889960" y="43794"/>
                  <a:pt x="5793821" y="34098"/>
                  <a:pt x="5652135" y="27432"/>
                </a:cubicBezTo>
                <a:cubicBezTo>
                  <a:pt x="5510449" y="20766"/>
                  <a:pt x="5168382" y="-3650"/>
                  <a:pt x="4994910" y="27432"/>
                </a:cubicBezTo>
                <a:cubicBezTo>
                  <a:pt x="4821439" y="58514"/>
                  <a:pt x="4653937" y="21362"/>
                  <a:pt x="4547997" y="27432"/>
                </a:cubicBezTo>
                <a:cubicBezTo>
                  <a:pt x="4442057" y="33502"/>
                  <a:pt x="4153363" y="33024"/>
                  <a:pt x="3785616" y="27432"/>
                </a:cubicBezTo>
                <a:cubicBezTo>
                  <a:pt x="3417869" y="21840"/>
                  <a:pt x="3544908" y="29840"/>
                  <a:pt x="3338703" y="27432"/>
                </a:cubicBezTo>
                <a:cubicBezTo>
                  <a:pt x="3132498" y="25024"/>
                  <a:pt x="2782152" y="45947"/>
                  <a:pt x="2576322" y="27432"/>
                </a:cubicBezTo>
                <a:cubicBezTo>
                  <a:pt x="2370492" y="8917"/>
                  <a:pt x="2347214" y="14129"/>
                  <a:pt x="2234565" y="27432"/>
                </a:cubicBezTo>
                <a:cubicBezTo>
                  <a:pt x="2121916" y="40735"/>
                  <a:pt x="1785921" y="49081"/>
                  <a:pt x="1472184" y="27432"/>
                </a:cubicBezTo>
                <a:cubicBezTo>
                  <a:pt x="1158447" y="5783"/>
                  <a:pt x="1203910" y="37937"/>
                  <a:pt x="1025271" y="27432"/>
                </a:cubicBezTo>
                <a:cubicBezTo>
                  <a:pt x="846632" y="16927"/>
                  <a:pt x="846577" y="17996"/>
                  <a:pt x="683514" y="27432"/>
                </a:cubicBezTo>
                <a:cubicBezTo>
                  <a:pt x="520451" y="36868"/>
                  <a:pt x="320799" y="46677"/>
                  <a:pt x="0" y="27432"/>
                </a:cubicBezTo>
                <a:cubicBezTo>
                  <a:pt x="-510" y="19859"/>
                  <a:pt x="-1106" y="11474"/>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16526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E9AC0-40CD-4451-BF00-5E2FC7B7451B}"/>
              </a:ext>
            </a:extLst>
          </p:cNvPr>
          <p:cNvSpPr>
            <a:spLocks noGrp="1"/>
          </p:cNvSpPr>
          <p:nvPr>
            <p:ph type="title"/>
          </p:nvPr>
        </p:nvSpPr>
        <p:spPr>
          <a:xfrm>
            <a:off x="2203704" y="1728216"/>
            <a:ext cx="7781544" cy="3392424"/>
          </a:xfrm>
        </p:spPr>
        <p:txBody>
          <a:bodyPr>
            <a:normAutofit/>
          </a:bodyPr>
          <a:lstStyle>
            <a:lvl1pPr algn="ctr">
              <a:defRPr sz="780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6FD9A32-9C83-452B-BC69-CC6E95D3C93C}"/>
              </a:ext>
            </a:extLst>
          </p:cNvPr>
          <p:cNvSpPr>
            <a:spLocks noGrp="1"/>
          </p:cNvSpPr>
          <p:nvPr>
            <p:ph type="dt" sz="half" idx="10"/>
          </p:nvPr>
        </p:nvSpPr>
        <p:spPr/>
        <p:txBody>
          <a:bodyPr/>
          <a:lstStyle/>
          <a:p>
            <a:fld id="{72345051-2045-45DA-935E-2E3CA1A69ADC}" type="datetimeFigureOut">
              <a:rPr lang="en-US" smtClean="0"/>
              <a:t>5/1/2024</a:t>
            </a:fld>
            <a:endParaRPr lang="en-US"/>
          </a:p>
        </p:txBody>
      </p:sp>
      <p:sp>
        <p:nvSpPr>
          <p:cNvPr id="4" name="Footer Placeholder 3">
            <a:extLst>
              <a:ext uri="{FF2B5EF4-FFF2-40B4-BE49-F238E27FC236}">
                <a16:creationId xmlns:a16="http://schemas.microsoft.com/office/drawing/2014/main" id="{6B87B83E-E23E-42DE-876D-F55908A97DC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61C03A8-D428-4010-B413-13B1E9922628}"/>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6" name="Rectangle 6" descr="Tag=AccentColor&#10;Flavor=Light&#10;Target=FillAndLine">
            <a:extLst>
              <a:ext uri="{FF2B5EF4-FFF2-40B4-BE49-F238E27FC236}">
                <a16:creationId xmlns:a16="http://schemas.microsoft.com/office/drawing/2014/main" id="{17F03060-85EC-4182-8C18-C6EE0D373E4B}"/>
              </a:ext>
            </a:extLst>
          </p:cNvPr>
          <p:cNvSpPr/>
          <p:nvPr/>
        </p:nvSpPr>
        <p:spPr>
          <a:xfrm>
            <a:off x="3974206" y="5126892"/>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chemeClr val="tx1"/>
          </a:solidFill>
          <a:ln w="3810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7493788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2816A0-77C4-4A3F-87BD-A7321E3C84D2}"/>
              </a:ext>
            </a:extLst>
          </p:cNvPr>
          <p:cNvSpPr>
            <a:spLocks noGrp="1"/>
          </p:cNvSpPr>
          <p:nvPr>
            <p:ph type="dt" sz="half" idx="10"/>
          </p:nvPr>
        </p:nvSpPr>
        <p:spPr/>
        <p:txBody>
          <a:bodyPr/>
          <a:lstStyle/>
          <a:p>
            <a:fld id="{72345051-2045-45DA-935E-2E3CA1A69ADC}" type="datetimeFigureOut">
              <a:rPr lang="en-US" smtClean="0"/>
              <a:t>5/1/2024</a:t>
            </a:fld>
            <a:endParaRPr lang="en-US"/>
          </a:p>
        </p:txBody>
      </p:sp>
      <p:sp>
        <p:nvSpPr>
          <p:cNvPr id="3" name="Footer Placeholder 2">
            <a:extLst>
              <a:ext uri="{FF2B5EF4-FFF2-40B4-BE49-F238E27FC236}">
                <a16:creationId xmlns:a16="http://schemas.microsoft.com/office/drawing/2014/main" id="{A5FC3464-F026-4C77-9441-55ECA5054D5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7D9257-BADE-4D0B-AF0B-D09FE95FA078}"/>
              </a:ext>
            </a:extLst>
          </p:cNvPr>
          <p:cNvSpPr>
            <a:spLocks noGrp="1"/>
          </p:cNvSpPr>
          <p:nvPr>
            <p:ph type="sldNum" sz="quarter" idx="12"/>
          </p:nvPr>
        </p:nvSpPr>
        <p:spPr/>
        <p:txBody>
          <a:bodyPr/>
          <a:lstStyle/>
          <a:p>
            <a:fld id="{A7CD31F4-64FA-4BA0-9498-67783267A8C8}" type="slidenum">
              <a:rPr lang="en-US" smtClean="0"/>
              <a:t>‹#›</a:t>
            </a:fld>
            <a:endParaRPr lang="en-US"/>
          </a:p>
        </p:txBody>
      </p:sp>
    </p:spTree>
    <p:extLst>
      <p:ext uri="{BB962C8B-B14F-4D97-AF65-F5344CB8AC3E}">
        <p14:creationId xmlns:p14="http://schemas.microsoft.com/office/powerpoint/2010/main" val="3136250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1C48E-F751-45A2-9010-208B81EDBE69}"/>
              </a:ext>
            </a:extLst>
          </p:cNvPr>
          <p:cNvSpPr>
            <a:spLocks noGrp="1"/>
          </p:cNvSpPr>
          <p:nvPr>
            <p:ph type="title"/>
          </p:nvPr>
        </p:nvSpPr>
        <p:spPr>
          <a:xfrm>
            <a:off x="839788" y="457200"/>
            <a:ext cx="3932237" cy="3429000"/>
          </a:xfrm>
        </p:spPr>
        <p:txBody>
          <a:bodyPr anchor="b">
            <a:normAutofit/>
          </a:bodyPr>
          <a:lstStyle>
            <a:lvl1pPr>
              <a:defRPr sz="60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9D501F6-8430-4758-8636-74D68E990EC3}"/>
              </a:ext>
            </a:extLst>
          </p:cNvPr>
          <p:cNvSpPr>
            <a:spLocks noGrp="1"/>
          </p:cNvSpPr>
          <p:nvPr>
            <p:ph idx="1"/>
          </p:nvPr>
        </p:nvSpPr>
        <p:spPr>
          <a:xfrm>
            <a:off x="5303520" y="548640"/>
            <a:ext cx="6053328" cy="5431536"/>
          </a:xfrm>
        </p:spPr>
        <p:txBody>
          <a:bodyPr anchor="ct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E79DC39-A29C-494C-98B6-999746C5F38A}"/>
              </a:ext>
            </a:extLst>
          </p:cNvPr>
          <p:cNvSpPr>
            <a:spLocks noGrp="1"/>
          </p:cNvSpPr>
          <p:nvPr>
            <p:ph type="body" sz="half" idx="2"/>
          </p:nvPr>
        </p:nvSpPr>
        <p:spPr>
          <a:xfrm>
            <a:off x="839788" y="3977640"/>
            <a:ext cx="3932237"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84C988-A6DB-469A-B8AA-31866F36E83D}"/>
              </a:ext>
            </a:extLst>
          </p:cNvPr>
          <p:cNvSpPr>
            <a:spLocks noGrp="1"/>
          </p:cNvSpPr>
          <p:nvPr>
            <p:ph type="dt" sz="half" idx="10"/>
          </p:nvPr>
        </p:nvSpPr>
        <p:spPr/>
        <p:txBody>
          <a:bodyPr/>
          <a:lstStyle/>
          <a:p>
            <a:fld id="{72345051-2045-45DA-935E-2E3CA1A69ADC}" type="datetimeFigureOut">
              <a:rPr lang="en-US" smtClean="0"/>
              <a:t>5/1/2024</a:t>
            </a:fld>
            <a:endParaRPr lang="en-US"/>
          </a:p>
        </p:txBody>
      </p:sp>
      <p:sp>
        <p:nvSpPr>
          <p:cNvPr id="6" name="Footer Placeholder 5">
            <a:extLst>
              <a:ext uri="{FF2B5EF4-FFF2-40B4-BE49-F238E27FC236}">
                <a16:creationId xmlns:a16="http://schemas.microsoft.com/office/drawing/2014/main" id="{02BC39C3-81EB-4828-9AD3-2F1FAC521E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59376C-9810-49A5-BC9A-4E6A02175273}"/>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B9F96F3A-E64D-4401-B02C-BCD5CAA97CFF}"/>
              </a:ext>
            </a:extLst>
          </p:cNvPr>
          <p:cNvSpPr/>
          <p:nvPr/>
        </p:nvSpPr>
        <p:spPr>
          <a:xfrm rot="5400000">
            <a:off x="2797492"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05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37704-80BD-41B0-8395-41618EC3AFBC}"/>
              </a:ext>
            </a:extLst>
          </p:cNvPr>
          <p:cNvSpPr>
            <a:spLocks noGrp="1"/>
          </p:cNvSpPr>
          <p:nvPr>
            <p:ph type="title"/>
          </p:nvPr>
        </p:nvSpPr>
        <p:spPr>
          <a:xfrm>
            <a:off x="839788" y="457200"/>
            <a:ext cx="3931920" cy="3429000"/>
          </a:xfrm>
        </p:spPr>
        <p:txBody>
          <a:bodyPr anchor="b">
            <a:normAutofit/>
          </a:bodyPr>
          <a:lstStyle>
            <a:lvl1pPr>
              <a:defRPr sz="60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14DA4032-EC66-4974-BD30-898B60E4B562}"/>
              </a:ext>
            </a:extLst>
          </p:cNvPr>
          <p:cNvSpPr>
            <a:spLocks noGrp="1"/>
          </p:cNvSpPr>
          <p:nvPr>
            <p:ph type="pic" idx="1"/>
          </p:nvPr>
        </p:nvSpPr>
        <p:spPr>
          <a:xfrm>
            <a:off x="5303520" y="548640"/>
            <a:ext cx="6053328" cy="5431536"/>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921802D0-5574-4631-BA49-92362F8E40DC}"/>
              </a:ext>
            </a:extLst>
          </p:cNvPr>
          <p:cNvSpPr>
            <a:spLocks noGrp="1"/>
          </p:cNvSpPr>
          <p:nvPr>
            <p:ph type="body" sz="half" idx="2"/>
          </p:nvPr>
        </p:nvSpPr>
        <p:spPr>
          <a:xfrm>
            <a:off x="839788" y="3977640"/>
            <a:ext cx="3931920" cy="2002536"/>
          </a:xfrm>
        </p:spPr>
        <p:txBody>
          <a:bodyPr>
            <a:normAutofit/>
          </a:bodyPr>
          <a:lstStyle>
            <a:lvl1pPr marL="0" indent="0">
              <a:buNone/>
              <a:defRPr sz="32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F62C2F5B-DDDD-4E64-94A9-99E46F4B06A0}"/>
              </a:ext>
            </a:extLst>
          </p:cNvPr>
          <p:cNvSpPr>
            <a:spLocks noGrp="1"/>
          </p:cNvSpPr>
          <p:nvPr>
            <p:ph type="dt" sz="half" idx="10"/>
          </p:nvPr>
        </p:nvSpPr>
        <p:spPr/>
        <p:txBody>
          <a:bodyPr/>
          <a:lstStyle/>
          <a:p>
            <a:fld id="{72345051-2045-45DA-935E-2E3CA1A69ADC}" type="datetimeFigureOut">
              <a:rPr lang="en-US" smtClean="0"/>
              <a:t>5/1/2024</a:t>
            </a:fld>
            <a:endParaRPr lang="en-US"/>
          </a:p>
        </p:txBody>
      </p:sp>
      <p:sp>
        <p:nvSpPr>
          <p:cNvPr id="6" name="Footer Placeholder 5">
            <a:extLst>
              <a:ext uri="{FF2B5EF4-FFF2-40B4-BE49-F238E27FC236}">
                <a16:creationId xmlns:a16="http://schemas.microsoft.com/office/drawing/2014/main" id="{D4FA8D36-8865-48E7-8249-ED729A5F70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0F98C3-0B62-4361-8408-A01F70807CDB}"/>
              </a:ext>
            </a:extLst>
          </p:cNvPr>
          <p:cNvSpPr>
            <a:spLocks noGrp="1"/>
          </p:cNvSpPr>
          <p:nvPr>
            <p:ph type="sldNum" sz="quarter" idx="12"/>
          </p:nvPr>
        </p:nvSpPr>
        <p:spPr/>
        <p:txBody>
          <a:bodyPr/>
          <a:lstStyle/>
          <a:p>
            <a:fld id="{A7CD31F4-64FA-4BA0-9498-67783267A8C8}" type="slidenum">
              <a:rPr lang="en-US" smtClean="0"/>
              <a:t>‹#›</a:t>
            </a:fld>
            <a:endParaRPr lang="en-US"/>
          </a:p>
        </p:txBody>
      </p:sp>
      <p:sp>
        <p:nvSpPr>
          <p:cNvPr id="8" name="Rectangle 6" descr="Tag=AccentColor&#10;Flavor=Light&#10;Target=FillAndLine">
            <a:extLst>
              <a:ext uri="{FF2B5EF4-FFF2-40B4-BE49-F238E27FC236}">
                <a16:creationId xmlns:a16="http://schemas.microsoft.com/office/drawing/2014/main" id="{FE511AB6-FEAF-4549-BA88-0764BD10B63D}"/>
              </a:ext>
            </a:extLst>
          </p:cNvPr>
          <p:cNvSpPr/>
          <p:nvPr/>
        </p:nvSpPr>
        <p:spPr>
          <a:xfrm rot="5400000">
            <a:off x="2798064" y="3254143"/>
            <a:ext cx="4480560" cy="27432"/>
          </a:xfrm>
          <a:custGeom>
            <a:avLst/>
            <a:gdLst>
              <a:gd name="connsiteX0" fmla="*/ 0 w 4480560"/>
              <a:gd name="connsiteY0" fmla="*/ 0 h 27432"/>
              <a:gd name="connsiteX1" fmla="*/ 595274 w 4480560"/>
              <a:gd name="connsiteY1" fmla="*/ 0 h 27432"/>
              <a:gd name="connsiteX2" fmla="*/ 1100938 w 4480560"/>
              <a:gd name="connsiteY2" fmla="*/ 0 h 27432"/>
              <a:gd name="connsiteX3" fmla="*/ 1651406 w 4480560"/>
              <a:gd name="connsiteY3" fmla="*/ 0 h 27432"/>
              <a:gd name="connsiteX4" fmla="*/ 2336292 w 4480560"/>
              <a:gd name="connsiteY4" fmla="*/ 0 h 27432"/>
              <a:gd name="connsiteX5" fmla="*/ 2931566 w 4480560"/>
              <a:gd name="connsiteY5" fmla="*/ 0 h 27432"/>
              <a:gd name="connsiteX6" fmla="*/ 3482035 w 4480560"/>
              <a:gd name="connsiteY6" fmla="*/ 0 h 27432"/>
              <a:gd name="connsiteX7" fmla="*/ 4480560 w 4480560"/>
              <a:gd name="connsiteY7" fmla="*/ 0 h 27432"/>
              <a:gd name="connsiteX8" fmla="*/ 4480560 w 4480560"/>
              <a:gd name="connsiteY8" fmla="*/ 27432 h 27432"/>
              <a:gd name="connsiteX9" fmla="*/ 3840480 w 4480560"/>
              <a:gd name="connsiteY9" fmla="*/ 27432 h 27432"/>
              <a:gd name="connsiteX10" fmla="*/ 3290011 w 4480560"/>
              <a:gd name="connsiteY10" fmla="*/ 27432 h 27432"/>
              <a:gd name="connsiteX11" fmla="*/ 2560320 w 4480560"/>
              <a:gd name="connsiteY11" fmla="*/ 27432 h 27432"/>
              <a:gd name="connsiteX12" fmla="*/ 1965046 w 4480560"/>
              <a:gd name="connsiteY12" fmla="*/ 27432 h 27432"/>
              <a:gd name="connsiteX13" fmla="*/ 1459382 w 4480560"/>
              <a:gd name="connsiteY13" fmla="*/ 27432 h 27432"/>
              <a:gd name="connsiteX14" fmla="*/ 774497 w 4480560"/>
              <a:gd name="connsiteY14" fmla="*/ 27432 h 27432"/>
              <a:gd name="connsiteX15" fmla="*/ 0 w 4480560"/>
              <a:gd name="connsiteY15" fmla="*/ 27432 h 27432"/>
              <a:gd name="connsiteX16" fmla="*/ 0 w 4480560"/>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27432"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79587" y="8304"/>
                  <a:pt x="4480082" y="21512"/>
                  <a:pt x="4480560" y="27432"/>
                </a:cubicBezTo>
                <a:cubicBezTo>
                  <a:pt x="4314132" y="24068"/>
                  <a:pt x="4028383" y="45776"/>
                  <a:pt x="3840480" y="27432"/>
                </a:cubicBezTo>
                <a:cubicBezTo>
                  <a:pt x="3652577" y="9088"/>
                  <a:pt x="3547615" y="11992"/>
                  <a:pt x="3290011" y="27432"/>
                </a:cubicBezTo>
                <a:cubicBezTo>
                  <a:pt x="3032407" y="42872"/>
                  <a:pt x="2830268" y="17863"/>
                  <a:pt x="2560320" y="27432"/>
                </a:cubicBezTo>
                <a:cubicBezTo>
                  <a:pt x="2290372" y="37001"/>
                  <a:pt x="2147422" y="15872"/>
                  <a:pt x="1965046" y="27432"/>
                </a:cubicBezTo>
                <a:cubicBezTo>
                  <a:pt x="1782670" y="38992"/>
                  <a:pt x="1689791" y="49824"/>
                  <a:pt x="1459382" y="27432"/>
                </a:cubicBezTo>
                <a:cubicBezTo>
                  <a:pt x="1228973" y="5040"/>
                  <a:pt x="915486" y="45645"/>
                  <a:pt x="774497" y="27432"/>
                </a:cubicBezTo>
                <a:cubicBezTo>
                  <a:pt x="633508" y="9219"/>
                  <a:pt x="361442" y="-1963"/>
                  <a:pt x="0" y="27432"/>
                </a:cubicBezTo>
                <a:cubicBezTo>
                  <a:pt x="-1048" y="14992"/>
                  <a:pt x="-1120" y="7447"/>
                  <a:pt x="0" y="0"/>
                </a:cubicBezTo>
                <a:close/>
              </a:path>
              <a:path w="4480560" h="27432"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81045" y="9333"/>
                  <a:pt x="4481838" y="19699"/>
                  <a:pt x="4480560" y="27432"/>
                </a:cubicBezTo>
                <a:cubicBezTo>
                  <a:pt x="4279652" y="2294"/>
                  <a:pt x="4200762" y="50710"/>
                  <a:pt x="3930091" y="27432"/>
                </a:cubicBezTo>
                <a:cubicBezTo>
                  <a:pt x="3659420" y="4154"/>
                  <a:pt x="3456052" y="31438"/>
                  <a:pt x="3290011" y="27432"/>
                </a:cubicBezTo>
                <a:cubicBezTo>
                  <a:pt x="3123970" y="23426"/>
                  <a:pt x="2882392" y="41962"/>
                  <a:pt x="2649931" y="27432"/>
                </a:cubicBezTo>
                <a:cubicBezTo>
                  <a:pt x="2417470" y="12902"/>
                  <a:pt x="2238426" y="16481"/>
                  <a:pt x="2054657" y="27432"/>
                </a:cubicBezTo>
                <a:cubicBezTo>
                  <a:pt x="1870888" y="38383"/>
                  <a:pt x="1566368" y="54184"/>
                  <a:pt x="1324966" y="27432"/>
                </a:cubicBezTo>
                <a:cubicBezTo>
                  <a:pt x="1083564" y="680"/>
                  <a:pt x="787410" y="20090"/>
                  <a:pt x="595274" y="27432"/>
                </a:cubicBezTo>
                <a:cubicBezTo>
                  <a:pt x="403138" y="34774"/>
                  <a:pt x="169622" y="19643"/>
                  <a:pt x="0" y="27432"/>
                </a:cubicBezTo>
                <a:cubicBezTo>
                  <a:pt x="211" y="18145"/>
                  <a:pt x="120" y="6480"/>
                  <a:pt x="0" y="0"/>
                </a:cubicBezTo>
                <a:close/>
              </a:path>
            </a:pathLst>
          </a:custGeom>
          <a:solidFill>
            <a:schemeClr val="tx1"/>
          </a:solidFill>
          <a:ln w="44450" cap="rnd">
            <a:solidFill>
              <a:schemeClr val="tx1"/>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853119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72D13B-FFCB-4650-AD3C-CB50373525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0CA9470-DF15-46A1-BF0E-8A5367A4B0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263047CB-E94D-482F-BACA-681E96C0EC2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600">
                <a:solidFill>
                  <a:schemeClr val="tx1">
                    <a:tint val="75000"/>
                  </a:schemeClr>
                </a:solidFill>
              </a:defRPr>
            </a:lvl1pPr>
          </a:lstStyle>
          <a:p>
            <a:fld id="{72345051-2045-45DA-935E-2E3CA1A69ADC}" type="datetimeFigureOut">
              <a:rPr lang="en-US" smtClean="0"/>
              <a:t>5/1/2024</a:t>
            </a:fld>
            <a:endParaRPr lang="en-US" dirty="0"/>
          </a:p>
        </p:txBody>
      </p:sp>
      <p:sp>
        <p:nvSpPr>
          <p:cNvPr id="5" name="Footer Placeholder 4">
            <a:extLst>
              <a:ext uri="{FF2B5EF4-FFF2-40B4-BE49-F238E27FC236}">
                <a16:creationId xmlns:a16="http://schemas.microsoft.com/office/drawing/2014/main" id="{2CFDA4B5-E797-42FC-8B7A-2294DF24A3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78ED201-6D0E-422C-B4EC-566A3DC2980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600">
                <a:solidFill>
                  <a:schemeClr val="tx1">
                    <a:tint val="75000"/>
                  </a:schemeClr>
                </a:solidFill>
              </a:defRPr>
            </a:lvl1pPr>
          </a:lstStyle>
          <a:p>
            <a:fld id="{A7CD31F4-64FA-4BA0-9498-67783267A8C8}" type="slidenum">
              <a:rPr lang="en-US" smtClean="0"/>
              <a:t>‹#›</a:t>
            </a:fld>
            <a:endParaRPr lang="en-US" dirty="0"/>
          </a:p>
        </p:txBody>
      </p:sp>
    </p:spTree>
    <p:extLst>
      <p:ext uri="{BB962C8B-B14F-4D97-AF65-F5344CB8AC3E}">
        <p14:creationId xmlns:p14="http://schemas.microsoft.com/office/powerpoint/2010/main" val="3634950121"/>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txStyles>
    <p:titleStyle>
      <a:lvl1pPr algn="l" defTabSz="914400" rtl="0" eaLnBrk="1" latinLnBrk="0" hangingPunct="1">
        <a:lnSpc>
          <a:spcPct val="100000"/>
        </a:lnSpc>
        <a:spcBef>
          <a:spcPct val="0"/>
        </a:spcBef>
        <a:buNone/>
        <a:defRPr sz="5400"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32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customXml" Target="../ink/ink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practical-tutorials/project-based-learning" TargetMode="External"/><Relationship Id="rId2" Type="http://schemas.openxmlformats.org/officeDocument/2006/relationships/hyperlink" Target="https://arjunsreedharan.org/post/148675821737/memory-allocators-101-write-a-simple-memory" TargetMode="External"/><Relationship Id="rId1" Type="http://schemas.openxmlformats.org/officeDocument/2006/relationships/slideLayout" Target="../slideLayouts/slideLayout2.xml"/><Relationship Id="rId4" Type="http://schemas.openxmlformats.org/officeDocument/2006/relationships/image" Target="../media/image32.jpeg"/></Relationships>
</file>

<file path=ppt/slides/_rels/slide28.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94FA4C-B33E-4D2F-FD46-C68556026829}"/>
              </a:ext>
            </a:extLst>
          </p:cNvPr>
          <p:cNvSpPr>
            <a:spLocks noGrp="1"/>
          </p:cNvSpPr>
          <p:nvPr>
            <p:ph type="ctrTitle"/>
          </p:nvPr>
        </p:nvSpPr>
        <p:spPr>
          <a:xfrm>
            <a:off x="890338" y="640080"/>
            <a:ext cx="3734014" cy="3566160"/>
          </a:xfrm>
        </p:spPr>
        <p:txBody>
          <a:bodyPr anchor="b">
            <a:normAutofit/>
          </a:bodyPr>
          <a:lstStyle/>
          <a:p>
            <a:pPr>
              <a:lnSpc>
                <a:spcPct val="90000"/>
              </a:lnSpc>
            </a:pPr>
            <a:r>
              <a:rPr lang="en-US" sz="8000"/>
              <a:t>Heap meamory manger</a:t>
            </a:r>
          </a:p>
        </p:txBody>
      </p:sp>
      <p:sp>
        <p:nvSpPr>
          <p:cNvPr id="3" name="Subtitle 2">
            <a:extLst>
              <a:ext uri="{FF2B5EF4-FFF2-40B4-BE49-F238E27FC236}">
                <a16:creationId xmlns:a16="http://schemas.microsoft.com/office/drawing/2014/main" id="{11EDD8CB-8620-55E8-1775-F0FA2C15E4C8}"/>
              </a:ext>
            </a:extLst>
          </p:cNvPr>
          <p:cNvSpPr>
            <a:spLocks noGrp="1"/>
          </p:cNvSpPr>
          <p:nvPr>
            <p:ph type="subTitle" idx="1"/>
          </p:nvPr>
        </p:nvSpPr>
        <p:spPr>
          <a:xfrm>
            <a:off x="890339" y="4636008"/>
            <a:ext cx="3734014" cy="1572768"/>
          </a:xfrm>
        </p:spPr>
        <p:txBody>
          <a:bodyPr>
            <a:normAutofit/>
          </a:bodyPr>
          <a:lstStyle/>
          <a:p>
            <a:r>
              <a:rPr lang="en-US"/>
              <a:t>Presented by/Mahmoud Zayed</a:t>
            </a:r>
          </a:p>
        </p:txBody>
      </p:sp>
      <p:sp>
        <p:nvSpPr>
          <p:cNvPr id="27" name="Rectangle 6">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0338" y="4409267"/>
            <a:ext cx="3474720" cy="27432"/>
          </a:xfrm>
          <a:custGeom>
            <a:avLst/>
            <a:gdLst>
              <a:gd name="connsiteX0" fmla="*/ 0 w 3474720"/>
              <a:gd name="connsiteY0" fmla="*/ 0 h 27432"/>
              <a:gd name="connsiteX1" fmla="*/ 660197 w 3474720"/>
              <a:gd name="connsiteY1" fmla="*/ 0 h 27432"/>
              <a:gd name="connsiteX2" fmla="*/ 1355141 w 3474720"/>
              <a:gd name="connsiteY2" fmla="*/ 0 h 27432"/>
              <a:gd name="connsiteX3" fmla="*/ 2084832 w 3474720"/>
              <a:gd name="connsiteY3" fmla="*/ 0 h 27432"/>
              <a:gd name="connsiteX4" fmla="*/ 2814523 w 3474720"/>
              <a:gd name="connsiteY4" fmla="*/ 0 h 27432"/>
              <a:gd name="connsiteX5" fmla="*/ 3474720 w 3474720"/>
              <a:gd name="connsiteY5" fmla="*/ 0 h 27432"/>
              <a:gd name="connsiteX6" fmla="*/ 3474720 w 3474720"/>
              <a:gd name="connsiteY6" fmla="*/ 27432 h 27432"/>
              <a:gd name="connsiteX7" fmla="*/ 2710282 w 3474720"/>
              <a:gd name="connsiteY7" fmla="*/ 27432 h 27432"/>
              <a:gd name="connsiteX8" fmla="*/ 1945843 w 3474720"/>
              <a:gd name="connsiteY8" fmla="*/ 27432 h 27432"/>
              <a:gd name="connsiteX9" fmla="*/ 1250899 w 3474720"/>
              <a:gd name="connsiteY9" fmla="*/ 27432 h 27432"/>
              <a:gd name="connsiteX10" fmla="*/ 0 w 3474720"/>
              <a:gd name="connsiteY10" fmla="*/ 27432 h 27432"/>
              <a:gd name="connsiteX11" fmla="*/ 0 w 3474720"/>
              <a:gd name="connsiteY11"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74720" h="27432" fill="none" extrusionOk="0">
                <a:moveTo>
                  <a:pt x="0" y="0"/>
                </a:moveTo>
                <a:cubicBezTo>
                  <a:pt x="307185" y="-8713"/>
                  <a:pt x="392307" y="-13121"/>
                  <a:pt x="660197" y="0"/>
                </a:cubicBezTo>
                <a:cubicBezTo>
                  <a:pt x="928087" y="13121"/>
                  <a:pt x="1167029" y="-2668"/>
                  <a:pt x="1355141" y="0"/>
                </a:cubicBezTo>
                <a:cubicBezTo>
                  <a:pt x="1543253" y="2668"/>
                  <a:pt x="1739408" y="-6709"/>
                  <a:pt x="2084832" y="0"/>
                </a:cubicBezTo>
                <a:cubicBezTo>
                  <a:pt x="2430256" y="6709"/>
                  <a:pt x="2538889" y="29706"/>
                  <a:pt x="2814523" y="0"/>
                </a:cubicBezTo>
                <a:cubicBezTo>
                  <a:pt x="3090157" y="-29706"/>
                  <a:pt x="3152920" y="-15446"/>
                  <a:pt x="3474720" y="0"/>
                </a:cubicBezTo>
                <a:cubicBezTo>
                  <a:pt x="3473554" y="7395"/>
                  <a:pt x="3474765" y="21864"/>
                  <a:pt x="3474720" y="27432"/>
                </a:cubicBezTo>
                <a:cubicBezTo>
                  <a:pt x="3275380" y="12730"/>
                  <a:pt x="2958934" y="10130"/>
                  <a:pt x="2710282" y="27432"/>
                </a:cubicBezTo>
                <a:cubicBezTo>
                  <a:pt x="2461630" y="44734"/>
                  <a:pt x="2131168" y="43757"/>
                  <a:pt x="1945843" y="27432"/>
                </a:cubicBezTo>
                <a:cubicBezTo>
                  <a:pt x="1760518" y="11107"/>
                  <a:pt x="1444829" y="-3738"/>
                  <a:pt x="1250899" y="27432"/>
                </a:cubicBezTo>
                <a:cubicBezTo>
                  <a:pt x="1056969" y="58602"/>
                  <a:pt x="444992" y="52761"/>
                  <a:pt x="0" y="27432"/>
                </a:cubicBezTo>
                <a:cubicBezTo>
                  <a:pt x="-503" y="20663"/>
                  <a:pt x="1168" y="5855"/>
                  <a:pt x="0" y="0"/>
                </a:cubicBezTo>
                <a:close/>
              </a:path>
              <a:path w="3474720" h="27432" stroke="0" extrusionOk="0">
                <a:moveTo>
                  <a:pt x="0" y="0"/>
                </a:moveTo>
                <a:cubicBezTo>
                  <a:pt x="300114" y="-5103"/>
                  <a:pt x="525093" y="-25284"/>
                  <a:pt x="660197" y="0"/>
                </a:cubicBezTo>
                <a:cubicBezTo>
                  <a:pt x="795301" y="25284"/>
                  <a:pt x="1023172" y="17955"/>
                  <a:pt x="1250899" y="0"/>
                </a:cubicBezTo>
                <a:cubicBezTo>
                  <a:pt x="1478626" y="-17955"/>
                  <a:pt x="1782079" y="-27844"/>
                  <a:pt x="2015338" y="0"/>
                </a:cubicBezTo>
                <a:cubicBezTo>
                  <a:pt x="2248597" y="27844"/>
                  <a:pt x="2491007" y="27648"/>
                  <a:pt x="2675534" y="0"/>
                </a:cubicBezTo>
                <a:cubicBezTo>
                  <a:pt x="2860061" y="-27648"/>
                  <a:pt x="3088679" y="-3661"/>
                  <a:pt x="3474720" y="0"/>
                </a:cubicBezTo>
                <a:cubicBezTo>
                  <a:pt x="3474913" y="12649"/>
                  <a:pt x="3473732" y="17989"/>
                  <a:pt x="3474720" y="27432"/>
                </a:cubicBezTo>
                <a:cubicBezTo>
                  <a:pt x="3317198" y="15714"/>
                  <a:pt x="2959205" y="52182"/>
                  <a:pt x="2779776" y="27432"/>
                </a:cubicBezTo>
                <a:cubicBezTo>
                  <a:pt x="2600347" y="2682"/>
                  <a:pt x="2382660" y="-684"/>
                  <a:pt x="2015338" y="27432"/>
                </a:cubicBezTo>
                <a:cubicBezTo>
                  <a:pt x="1648016" y="55548"/>
                  <a:pt x="1641073" y="39646"/>
                  <a:pt x="1424635" y="27432"/>
                </a:cubicBezTo>
                <a:cubicBezTo>
                  <a:pt x="1208197" y="15218"/>
                  <a:pt x="1021559" y="15893"/>
                  <a:pt x="729691" y="27432"/>
                </a:cubicBezTo>
                <a:cubicBezTo>
                  <a:pt x="437823" y="38971"/>
                  <a:pt x="153856" y="-2647"/>
                  <a:pt x="0" y="27432"/>
                </a:cubicBezTo>
                <a:cubicBezTo>
                  <a:pt x="1300" y="19678"/>
                  <a:pt x="-86" y="12044"/>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computer screen with text&#10;&#10;Description automatically generated">
            <a:extLst>
              <a:ext uri="{FF2B5EF4-FFF2-40B4-BE49-F238E27FC236}">
                <a16:creationId xmlns:a16="http://schemas.microsoft.com/office/drawing/2014/main" id="{F23EBE18-3120-4994-9BF0-4909E67FD6A9}"/>
              </a:ext>
            </a:extLst>
          </p:cNvPr>
          <p:cNvPicPr>
            <a:picLocks noChangeAspect="1"/>
          </p:cNvPicPr>
          <p:nvPr/>
        </p:nvPicPr>
        <p:blipFill rotWithShape="1">
          <a:blip r:embed="rId2">
            <a:extLst>
              <a:ext uri="{28A0092B-C50C-407E-A947-70E740481C1C}">
                <a14:useLocalDpi xmlns:a14="http://schemas.microsoft.com/office/drawing/2010/main" val="0"/>
              </a:ext>
            </a:extLst>
          </a:blip>
          <a:srcRect l="25011" r="18568"/>
          <a:stretch/>
        </p:blipFill>
        <p:spPr>
          <a:xfrm>
            <a:off x="4830418" y="10"/>
            <a:ext cx="7360060"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76429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E444EDA-517B-479E-B372-91CD5C6FAB25}"/>
              </a:ext>
            </a:extLst>
          </p:cNvPr>
          <p:cNvSpPr>
            <a:spLocks noGrp="1"/>
          </p:cNvSpPr>
          <p:nvPr>
            <p:ph type="title"/>
          </p:nvPr>
        </p:nvSpPr>
        <p:spPr>
          <a:xfrm>
            <a:off x="640080" y="329184"/>
            <a:ext cx="6894576" cy="1783080"/>
          </a:xfrm>
        </p:spPr>
        <p:txBody>
          <a:bodyPr anchor="b">
            <a:normAutofit/>
          </a:bodyPr>
          <a:lstStyle/>
          <a:p>
            <a:r>
              <a:rPr lang="en-US" sz="7200"/>
              <a:t>Code : init_function.</a:t>
            </a:r>
          </a:p>
        </p:txBody>
      </p:sp>
      <p:sp>
        <p:nvSpPr>
          <p:cNvPr id="14" name="sketchy rul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FEE2642-364D-0ADC-43AC-3A1C0147A2B0}"/>
              </a:ext>
            </a:extLst>
          </p:cNvPr>
          <p:cNvSpPr>
            <a:spLocks noGrp="1"/>
          </p:cNvSpPr>
          <p:nvPr>
            <p:ph idx="1"/>
          </p:nvPr>
        </p:nvSpPr>
        <p:spPr>
          <a:xfrm>
            <a:off x="640080" y="2706624"/>
            <a:ext cx="6894576" cy="3483864"/>
          </a:xfrm>
        </p:spPr>
        <p:txBody>
          <a:bodyPr>
            <a:normAutofit/>
          </a:bodyPr>
          <a:lstStyle/>
          <a:p>
            <a:r>
              <a:rPr lang="en-US" b="1"/>
              <a:t>When I use malloc I check if </a:t>
            </a:r>
            <a:r>
              <a:rPr lang="en-US" b="1" err="1"/>
              <a:t>free_list</a:t>
            </a:r>
            <a:r>
              <a:rPr lang="en-US" b="1"/>
              <a:t> </a:t>
            </a:r>
            <a:r>
              <a:rPr lang="en-US" b="1" err="1"/>
              <a:t>ptr</a:t>
            </a:r>
            <a:r>
              <a:rPr lang="en-US" b="1"/>
              <a:t> is null or not if it’s free I called </a:t>
            </a:r>
            <a:r>
              <a:rPr lang="en-US" b="1" err="1"/>
              <a:t>init_function</a:t>
            </a:r>
            <a:r>
              <a:rPr lang="en-US" b="1"/>
              <a:t> to initialize my heap memory:</a:t>
            </a:r>
          </a:p>
          <a:p>
            <a:r>
              <a:rPr lang="en-US" b="1"/>
              <a:t>If the condition is true I called </a:t>
            </a:r>
            <a:r>
              <a:rPr lang="en-US" b="1" err="1"/>
              <a:t>init_function</a:t>
            </a:r>
            <a:r>
              <a:rPr lang="en-US" b="1"/>
              <a:t>.</a:t>
            </a:r>
          </a:p>
          <a:p>
            <a:pPr marL="0" indent="0">
              <a:buNone/>
            </a:pPr>
            <a:endParaRPr lang="en-US" b="1"/>
          </a:p>
          <a:p>
            <a:endParaRPr lang="en-US" dirty="0"/>
          </a:p>
        </p:txBody>
      </p:sp>
      <p:pic>
        <p:nvPicPr>
          <p:cNvPr id="7" name="Picture 6">
            <a:extLst>
              <a:ext uri="{FF2B5EF4-FFF2-40B4-BE49-F238E27FC236}">
                <a16:creationId xmlns:a16="http://schemas.microsoft.com/office/drawing/2014/main" id="{63E27AFF-C7CE-2CE0-562F-9623D382BF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34656" y="3078634"/>
            <a:ext cx="4014216" cy="3111854"/>
          </a:xfrm>
          <a:prstGeom prst="rect">
            <a:avLst/>
          </a:prstGeom>
        </p:spPr>
      </p:pic>
      <p:pic>
        <p:nvPicPr>
          <p:cNvPr id="5" name="Picture 4">
            <a:extLst>
              <a:ext uri="{FF2B5EF4-FFF2-40B4-BE49-F238E27FC236}">
                <a16:creationId xmlns:a16="http://schemas.microsoft.com/office/drawing/2014/main" id="{2FC30C01-04C0-3E06-8ABB-7A861C4AD1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4656" y="1041002"/>
            <a:ext cx="3995928" cy="1783080"/>
          </a:xfrm>
          <a:prstGeom prst="rect">
            <a:avLst/>
          </a:prstGeom>
        </p:spPr>
      </p:pic>
    </p:spTree>
    <p:extLst>
      <p:ext uri="{BB962C8B-B14F-4D97-AF65-F5344CB8AC3E}">
        <p14:creationId xmlns:p14="http://schemas.microsoft.com/office/powerpoint/2010/main" val="260243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04356E0-1928-3817-21C8-98C5EDFA24C7}"/>
              </a:ext>
            </a:extLst>
          </p:cNvPr>
          <p:cNvSpPr>
            <a:spLocks noGrp="1"/>
          </p:cNvSpPr>
          <p:nvPr>
            <p:ph type="title"/>
          </p:nvPr>
        </p:nvSpPr>
        <p:spPr>
          <a:xfrm>
            <a:off x="4267200" y="329184"/>
            <a:ext cx="7281672" cy="1783080"/>
          </a:xfrm>
        </p:spPr>
        <p:txBody>
          <a:bodyPr anchor="b">
            <a:normAutofit/>
          </a:bodyPr>
          <a:lstStyle/>
          <a:p>
            <a:r>
              <a:rPr lang="en-US" sz="6700" dirty="0"/>
              <a:t>Code : </a:t>
            </a:r>
            <a:r>
              <a:rPr lang="en-US" sz="6700" dirty="0" err="1"/>
              <a:t>find_freeblock</a:t>
            </a:r>
            <a:r>
              <a:rPr lang="en-US" sz="6700" dirty="0"/>
              <a:t> fun</a:t>
            </a:r>
          </a:p>
        </p:txBody>
      </p:sp>
      <p:sp>
        <p:nvSpPr>
          <p:cNvPr id="18"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69EB68E-1A25-F439-534A-EACAC20BABAA}"/>
              </a:ext>
            </a:extLst>
          </p:cNvPr>
          <p:cNvSpPr>
            <a:spLocks noGrp="1"/>
          </p:cNvSpPr>
          <p:nvPr>
            <p:ph idx="1"/>
          </p:nvPr>
        </p:nvSpPr>
        <p:spPr>
          <a:xfrm>
            <a:off x="4267200" y="2468880"/>
            <a:ext cx="7281672" cy="4059936"/>
          </a:xfrm>
        </p:spPr>
        <p:txBody>
          <a:bodyPr>
            <a:normAutofit lnSpcReduction="10000"/>
          </a:bodyPr>
          <a:lstStyle/>
          <a:p>
            <a:pPr>
              <a:lnSpc>
                <a:spcPct val="100000"/>
              </a:lnSpc>
            </a:pPr>
            <a:r>
              <a:rPr lang="en-US" sz="2400" b="1" dirty="0"/>
              <a:t>I used this function with malloc function to find a suitable free block for the needed block to be allocated .</a:t>
            </a:r>
          </a:p>
          <a:p>
            <a:pPr>
              <a:lnSpc>
                <a:spcPct val="100000"/>
              </a:lnSpc>
            </a:pPr>
            <a:r>
              <a:rPr lang="en-US" sz="2400" b="1" dirty="0"/>
              <a:t>First : I initialized a </a:t>
            </a:r>
            <a:r>
              <a:rPr lang="en-US" sz="2400" b="1" dirty="0" err="1"/>
              <a:t>current_ptr</a:t>
            </a:r>
            <a:r>
              <a:rPr lang="en-US" sz="2400" b="1" dirty="0"/>
              <a:t> points to the start of the heap list , and initialize a local variable I used it to trace if I found a suitable block or not as flow</a:t>
            </a:r>
            <a:r>
              <a:rPr lang="en-US" sz="2400" dirty="0"/>
              <a:t>:</a:t>
            </a:r>
          </a:p>
          <a:p>
            <a:pPr>
              <a:lnSpc>
                <a:spcPct val="100000"/>
              </a:lnSpc>
            </a:pPr>
            <a:r>
              <a:rPr lang="en-US" sz="2400" b="1" dirty="0"/>
              <a:t>If I found a suitable block I set check variable to one and get out loop , else I keep it to zero.</a:t>
            </a:r>
          </a:p>
          <a:p>
            <a:pPr>
              <a:lnSpc>
                <a:spcPct val="100000"/>
              </a:lnSpc>
            </a:pPr>
            <a:r>
              <a:rPr lang="en-US" sz="2400" b="1" dirty="0"/>
              <a:t>When I get out the first loop I check the check var.</a:t>
            </a:r>
          </a:p>
          <a:p>
            <a:pPr>
              <a:lnSpc>
                <a:spcPct val="100000"/>
              </a:lnSpc>
            </a:pPr>
            <a:r>
              <a:rPr lang="en-US" sz="2400" b="1" dirty="0"/>
              <a:t>Then we have two states </a:t>
            </a:r>
          </a:p>
          <a:p>
            <a:pPr marL="0" indent="0">
              <a:lnSpc>
                <a:spcPct val="100000"/>
              </a:lnSpc>
              <a:buNone/>
            </a:pPr>
            <a:r>
              <a:rPr lang="en-US" sz="2400" b="1" dirty="0"/>
              <a:t>	1-I didn’t find a suitable block.</a:t>
            </a:r>
          </a:p>
          <a:p>
            <a:pPr marL="0" indent="0">
              <a:lnSpc>
                <a:spcPct val="100000"/>
              </a:lnSpc>
              <a:buNone/>
            </a:pPr>
            <a:r>
              <a:rPr lang="en-US" sz="2400" b="1" dirty="0"/>
              <a:t>	2-I found a suitable block.</a:t>
            </a:r>
          </a:p>
          <a:p>
            <a:pPr>
              <a:lnSpc>
                <a:spcPct val="100000"/>
              </a:lnSpc>
            </a:pPr>
            <a:endParaRPr lang="en-US" sz="1800" dirty="0"/>
          </a:p>
          <a:p>
            <a:pPr>
              <a:lnSpc>
                <a:spcPct val="100000"/>
              </a:lnSpc>
            </a:pPr>
            <a:endParaRPr lang="en-US" sz="1800" dirty="0"/>
          </a:p>
          <a:p>
            <a:pPr>
              <a:lnSpc>
                <a:spcPct val="100000"/>
              </a:lnSpc>
            </a:pPr>
            <a:endParaRPr lang="en-US" sz="1800" dirty="0"/>
          </a:p>
        </p:txBody>
      </p:sp>
      <p:pic>
        <p:nvPicPr>
          <p:cNvPr id="5" name="Picture 4" descr="Metal tic-tac-toe game pieces">
            <a:extLst>
              <a:ext uri="{FF2B5EF4-FFF2-40B4-BE49-F238E27FC236}">
                <a16:creationId xmlns:a16="http://schemas.microsoft.com/office/drawing/2014/main" id="{BF60651E-E7E9-7635-5163-89DC9DE1D30E}"/>
              </a:ext>
            </a:extLst>
          </p:cNvPr>
          <p:cNvPicPr>
            <a:picLocks noChangeAspect="1"/>
          </p:cNvPicPr>
          <p:nvPr/>
        </p:nvPicPr>
        <p:blipFill rotWithShape="1">
          <a:blip r:embed="rId2"/>
          <a:srcRect l="17750" r="31317"/>
          <a:stretch/>
        </p:blipFill>
        <p:spPr>
          <a:xfrm>
            <a:off x="15627" y="10"/>
            <a:ext cx="3822948"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788712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fade">
                                      <p:cBhvr>
                                        <p:cTn id="4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1498B-7479-159D-07AE-4589604A2303}"/>
              </a:ext>
            </a:extLst>
          </p:cNvPr>
          <p:cNvSpPr>
            <a:spLocks noGrp="1"/>
          </p:cNvSpPr>
          <p:nvPr>
            <p:ph type="title"/>
          </p:nvPr>
        </p:nvSpPr>
        <p:spPr/>
        <p:txBody>
          <a:bodyPr/>
          <a:lstStyle/>
          <a:p>
            <a:r>
              <a:rPr lang="en-US" dirty="0"/>
              <a:t>Code : </a:t>
            </a:r>
            <a:r>
              <a:rPr lang="en-US" dirty="0" err="1"/>
              <a:t>find_freeblock</a:t>
            </a:r>
            <a:r>
              <a:rPr lang="en-US" dirty="0"/>
              <a:t> fun</a:t>
            </a:r>
          </a:p>
        </p:txBody>
      </p:sp>
      <p:pic>
        <p:nvPicPr>
          <p:cNvPr id="5" name="Content Placeholder 4">
            <a:extLst>
              <a:ext uri="{FF2B5EF4-FFF2-40B4-BE49-F238E27FC236}">
                <a16:creationId xmlns:a16="http://schemas.microsoft.com/office/drawing/2014/main" id="{646259DD-915E-9933-B943-47B8552565E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53329"/>
            <a:ext cx="10515600" cy="4539545"/>
          </a:xfrm>
          <a:prstGeom prst="rect">
            <a:avLst/>
          </a:prstGeom>
        </p:spPr>
      </p:pic>
    </p:spTree>
    <p:extLst>
      <p:ext uri="{BB962C8B-B14F-4D97-AF65-F5344CB8AC3E}">
        <p14:creationId xmlns:p14="http://schemas.microsoft.com/office/powerpoint/2010/main" val="61800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865718-2AA4-33DE-892E-8BF495FFA656}"/>
              </a:ext>
            </a:extLst>
          </p:cNvPr>
          <p:cNvSpPr>
            <a:spLocks noGrp="1"/>
          </p:cNvSpPr>
          <p:nvPr>
            <p:ph type="title"/>
          </p:nvPr>
        </p:nvSpPr>
        <p:spPr/>
        <p:txBody>
          <a:bodyPr/>
          <a:lstStyle/>
          <a:p>
            <a:r>
              <a:rPr lang="en-US" dirty="0"/>
              <a:t>Code : </a:t>
            </a:r>
            <a:r>
              <a:rPr lang="en-US" dirty="0" err="1"/>
              <a:t>find_freeblock</a:t>
            </a:r>
            <a:r>
              <a:rPr lang="en-US" dirty="0"/>
              <a:t> fun</a:t>
            </a:r>
          </a:p>
        </p:txBody>
      </p:sp>
      <p:pic>
        <p:nvPicPr>
          <p:cNvPr id="8" name="Content Placeholder 4">
            <a:extLst>
              <a:ext uri="{FF2B5EF4-FFF2-40B4-BE49-F238E27FC236}">
                <a16:creationId xmlns:a16="http://schemas.microsoft.com/office/drawing/2014/main" id="{F5912D78-2D78-82C9-22D4-FD98BB5A5A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928813"/>
            <a:ext cx="10515600" cy="4564062"/>
          </a:xfrm>
          <a:prstGeom prst="rect">
            <a:avLst/>
          </a:prstGeom>
        </p:spPr>
      </p:pic>
    </p:spTree>
    <p:extLst>
      <p:ext uri="{BB962C8B-B14F-4D97-AF65-F5344CB8AC3E}">
        <p14:creationId xmlns:p14="http://schemas.microsoft.com/office/powerpoint/2010/main" val="126264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4A1340-E163-10A2-80C0-F4005C9AA2D0}"/>
              </a:ext>
            </a:extLst>
          </p:cNvPr>
          <p:cNvSpPr>
            <a:spLocks noGrp="1"/>
          </p:cNvSpPr>
          <p:nvPr>
            <p:ph type="title"/>
          </p:nvPr>
        </p:nvSpPr>
        <p:spPr>
          <a:xfrm>
            <a:off x="630936" y="639520"/>
            <a:ext cx="3424914" cy="1719072"/>
          </a:xfrm>
        </p:spPr>
        <p:txBody>
          <a:bodyPr anchor="b">
            <a:normAutofit/>
          </a:bodyPr>
          <a:lstStyle/>
          <a:p>
            <a:r>
              <a:rPr lang="en-US" sz="5000"/>
              <a:t>Code : </a:t>
            </a:r>
            <a:r>
              <a:rPr lang="en-US" sz="5000" err="1"/>
              <a:t>needed_block</a:t>
            </a:r>
            <a:r>
              <a:rPr lang="en-US" sz="5000"/>
              <a:t> fun</a:t>
            </a:r>
          </a:p>
        </p:txBody>
      </p:sp>
      <p:sp>
        <p:nvSpPr>
          <p:cNvPr id="17"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7AEC9E-27EA-4BED-7FDB-99FA985C4B7C}"/>
              </a:ext>
            </a:extLst>
          </p:cNvPr>
          <p:cNvSpPr>
            <a:spLocks noGrp="1"/>
          </p:cNvSpPr>
          <p:nvPr>
            <p:ph idx="1"/>
          </p:nvPr>
        </p:nvSpPr>
        <p:spPr>
          <a:xfrm>
            <a:off x="630936" y="2807208"/>
            <a:ext cx="5124106" cy="3410712"/>
          </a:xfrm>
        </p:spPr>
        <p:txBody>
          <a:bodyPr anchor="t">
            <a:normAutofit fontScale="92500" lnSpcReduction="20000"/>
          </a:bodyPr>
          <a:lstStyle/>
          <a:p>
            <a:pPr>
              <a:lnSpc>
                <a:spcPct val="100000"/>
              </a:lnSpc>
            </a:pPr>
            <a:r>
              <a:rPr lang="en-US" sz="2600" dirty="0"/>
              <a:t>After returning from the </a:t>
            </a:r>
            <a:r>
              <a:rPr lang="en-US" sz="2600" dirty="0" err="1"/>
              <a:t>find_needed_block</a:t>
            </a:r>
            <a:r>
              <a:rPr lang="en-US" sz="2600" dirty="0"/>
              <a:t> function</a:t>
            </a:r>
          </a:p>
          <a:p>
            <a:pPr marL="0" indent="0">
              <a:lnSpc>
                <a:spcPct val="100000"/>
              </a:lnSpc>
              <a:buNone/>
            </a:pPr>
            <a:r>
              <a:rPr lang="en-US" sz="2600" dirty="0"/>
              <a:t> I get a suitable free block but it may have a size large</a:t>
            </a:r>
          </a:p>
          <a:p>
            <a:pPr marL="0" indent="0">
              <a:lnSpc>
                <a:spcPct val="100000"/>
              </a:lnSpc>
              <a:buNone/>
            </a:pPr>
            <a:r>
              <a:rPr lang="en-US" sz="2600" dirty="0"/>
              <a:t> than the needed size so I need to call split function </a:t>
            </a:r>
          </a:p>
          <a:p>
            <a:pPr marL="0" indent="0">
              <a:lnSpc>
                <a:spcPct val="100000"/>
              </a:lnSpc>
              <a:buNone/>
            </a:pPr>
            <a:r>
              <a:rPr lang="en-US" sz="2600" dirty="0"/>
              <a:t>which split the suitable block into two blocks one with</a:t>
            </a:r>
          </a:p>
          <a:p>
            <a:pPr marL="0" indent="0">
              <a:lnSpc>
                <a:spcPct val="100000"/>
              </a:lnSpc>
              <a:buNone/>
            </a:pPr>
            <a:r>
              <a:rPr lang="en-US" sz="2600" dirty="0"/>
              <a:t> the needed size and the other with a size equal to the</a:t>
            </a:r>
          </a:p>
          <a:p>
            <a:pPr marL="0" indent="0">
              <a:lnSpc>
                <a:spcPct val="100000"/>
              </a:lnSpc>
              <a:buNone/>
            </a:pPr>
            <a:r>
              <a:rPr lang="en-US" sz="2600" dirty="0"/>
              <a:t>remaining size after removing meta data size as shown in the</a:t>
            </a:r>
          </a:p>
          <a:p>
            <a:pPr marL="0" indent="0">
              <a:lnSpc>
                <a:spcPct val="100000"/>
              </a:lnSpc>
              <a:buNone/>
            </a:pPr>
            <a:r>
              <a:rPr lang="en-US" sz="2600" dirty="0"/>
              <a:t> code of split function .</a:t>
            </a:r>
          </a:p>
          <a:p>
            <a:pPr marL="0" indent="0">
              <a:lnSpc>
                <a:spcPct val="100000"/>
              </a:lnSpc>
              <a:buNone/>
            </a:pPr>
            <a:r>
              <a:rPr lang="en-US" sz="1700" dirty="0"/>
              <a:t> </a:t>
            </a:r>
          </a:p>
        </p:txBody>
      </p:sp>
      <mc:AlternateContent xmlns:mc="http://schemas.openxmlformats.org/markup-compatibility/2006">
        <mc:Choice xmlns:p14="http://schemas.microsoft.com/office/powerpoint/2010/main" Requires="p14">
          <p:contentPart p14:bwMode="auto" r:id="rId2">
            <p14:nvContentPartPr>
              <p14: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18" name="Ink 17">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a:extLst>
              <a:ext uri="{FF2B5EF4-FFF2-40B4-BE49-F238E27FC236}">
                <a16:creationId xmlns:a16="http://schemas.microsoft.com/office/drawing/2014/main" id="{21677E3F-7768-E07A-361A-B11CD4444D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4434" y="639520"/>
            <a:ext cx="5857156" cy="5578400"/>
          </a:xfrm>
          <a:prstGeom prst="rect">
            <a:avLst/>
          </a:prstGeom>
        </p:spPr>
      </p:pic>
    </p:spTree>
    <p:extLst>
      <p:ext uri="{BB962C8B-B14F-4D97-AF65-F5344CB8AC3E}">
        <p14:creationId xmlns:p14="http://schemas.microsoft.com/office/powerpoint/2010/main" val="2390666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arn(inVertical)">
                                      <p:cBhvr>
                                        <p:cTn id="15" dur="500"/>
                                        <p:tgtEl>
                                          <p:spTgt spid="3">
                                            <p:txEl>
                                              <p:pRg st="1" end="1"/>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arn(inVertical)">
                                      <p:cBhvr>
                                        <p:cTn id="18" dur="500"/>
                                        <p:tgtEl>
                                          <p:spTgt spid="3">
                                            <p:txEl>
                                              <p:pRg st="2" end="2"/>
                                            </p:txEl>
                                          </p:spTgt>
                                        </p:tgtEl>
                                      </p:cBhvr>
                                    </p:animEffect>
                                  </p:childTnLst>
                                </p:cTn>
                              </p:par>
                              <p:par>
                                <p:cTn id="19" presetID="16" presetClass="entr" presetSubtype="21" fill="hold"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arn(inVertical)">
                                      <p:cBhvr>
                                        <p:cTn id="21" dur="500"/>
                                        <p:tgtEl>
                                          <p:spTgt spid="3">
                                            <p:txEl>
                                              <p:pRg st="3" end="3"/>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arn(inVertical)">
                                      <p:cBhvr>
                                        <p:cTn id="24" dur="500"/>
                                        <p:tgtEl>
                                          <p:spTgt spid="3">
                                            <p:txEl>
                                              <p:pRg st="4" end="4"/>
                                            </p:txEl>
                                          </p:spTgt>
                                        </p:tgtEl>
                                      </p:cBhvr>
                                    </p:animEffect>
                                  </p:childTnLst>
                                </p:cTn>
                              </p:par>
                              <p:par>
                                <p:cTn id="25" presetID="16" presetClass="entr" presetSubtype="21"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arn(inVertical)">
                                      <p:cBhvr>
                                        <p:cTn id="27" dur="500"/>
                                        <p:tgtEl>
                                          <p:spTgt spid="3">
                                            <p:txEl>
                                              <p:pRg st="5" end="5"/>
                                            </p:txEl>
                                          </p:spTgt>
                                        </p:tgtEl>
                                      </p:cBhvr>
                                    </p:animEffect>
                                  </p:childTnLst>
                                </p:cTn>
                              </p:par>
                              <p:par>
                                <p:cTn id="28" presetID="16" presetClass="entr" presetSubtype="21" fill="hold" nodeType="withEffect">
                                  <p:stCondLst>
                                    <p:cond delay="0"/>
                                  </p:stCondLst>
                                  <p:childTnLst>
                                    <p:set>
                                      <p:cBhvr>
                                        <p:cTn id="29" dur="1" fill="hold">
                                          <p:stCondLst>
                                            <p:cond delay="0"/>
                                          </p:stCondLst>
                                        </p:cTn>
                                        <p:tgtEl>
                                          <p:spTgt spid="3">
                                            <p:txEl>
                                              <p:pRg st="6" end="6"/>
                                            </p:txEl>
                                          </p:spTgt>
                                        </p:tgtEl>
                                        <p:attrNameLst>
                                          <p:attrName>style.visibility</p:attrName>
                                        </p:attrNameLst>
                                      </p:cBhvr>
                                      <p:to>
                                        <p:strVal val="visible"/>
                                      </p:to>
                                    </p:set>
                                    <p:animEffect transition="in" filter="barn(inVertical)">
                                      <p:cBhvr>
                                        <p:cTn id="30" dur="500"/>
                                        <p:tgtEl>
                                          <p:spTgt spid="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DC653-3DAC-3DB7-9F00-80D3070B0C35}"/>
              </a:ext>
            </a:extLst>
          </p:cNvPr>
          <p:cNvSpPr>
            <a:spLocks noGrp="1"/>
          </p:cNvSpPr>
          <p:nvPr>
            <p:ph type="title"/>
          </p:nvPr>
        </p:nvSpPr>
        <p:spPr/>
        <p:txBody>
          <a:bodyPr/>
          <a:lstStyle/>
          <a:p>
            <a:r>
              <a:rPr lang="en-US" dirty="0"/>
              <a:t>Code : split function</a:t>
            </a:r>
          </a:p>
        </p:txBody>
      </p:sp>
      <p:sp>
        <p:nvSpPr>
          <p:cNvPr id="3" name="Content Placeholder 2">
            <a:extLst>
              <a:ext uri="{FF2B5EF4-FFF2-40B4-BE49-F238E27FC236}">
                <a16:creationId xmlns:a16="http://schemas.microsoft.com/office/drawing/2014/main" id="{6F9FBEAC-2061-BD26-F853-52A2DEC8D5DE}"/>
              </a:ext>
            </a:extLst>
          </p:cNvPr>
          <p:cNvSpPr>
            <a:spLocks noGrp="1"/>
          </p:cNvSpPr>
          <p:nvPr>
            <p:ph idx="1"/>
          </p:nvPr>
        </p:nvSpPr>
        <p:spPr/>
        <p:txBody>
          <a:bodyPr/>
          <a:lstStyle/>
          <a:p>
            <a:r>
              <a:rPr lang="en-US" dirty="0"/>
              <a:t>Split function split the over size block into two blocks and link them in the </a:t>
            </a:r>
            <a:r>
              <a:rPr lang="en-US" dirty="0" err="1"/>
              <a:t>free_list</a:t>
            </a:r>
            <a:r>
              <a:rPr lang="en-US" dirty="0"/>
              <a:t>.</a:t>
            </a:r>
          </a:p>
          <a:p>
            <a:endParaRPr lang="en-US" dirty="0"/>
          </a:p>
        </p:txBody>
      </p:sp>
      <p:pic>
        <p:nvPicPr>
          <p:cNvPr id="5" name="Picture 4">
            <a:extLst>
              <a:ext uri="{FF2B5EF4-FFF2-40B4-BE49-F238E27FC236}">
                <a16:creationId xmlns:a16="http://schemas.microsoft.com/office/drawing/2014/main" id="{EAB6017F-00E4-3429-2595-CC8D410D25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2751870"/>
            <a:ext cx="7067550" cy="3504888"/>
          </a:xfrm>
          <a:prstGeom prst="rect">
            <a:avLst/>
          </a:prstGeom>
        </p:spPr>
      </p:pic>
      <p:pic>
        <p:nvPicPr>
          <p:cNvPr id="7" name="Picture 6">
            <a:extLst>
              <a:ext uri="{FF2B5EF4-FFF2-40B4-BE49-F238E27FC236}">
                <a16:creationId xmlns:a16="http://schemas.microsoft.com/office/drawing/2014/main" id="{BE368BE7-F6FA-0CEB-82AF-AD1994AD50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48626" y="365125"/>
            <a:ext cx="3857624" cy="5891632"/>
          </a:xfrm>
          <a:prstGeom prst="rect">
            <a:avLst/>
          </a:prstGeom>
        </p:spPr>
      </p:pic>
    </p:spTree>
    <p:extLst>
      <p:ext uri="{BB962C8B-B14F-4D97-AF65-F5344CB8AC3E}">
        <p14:creationId xmlns:p14="http://schemas.microsoft.com/office/powerpoint/2010/main" val="475546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Vertic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6C422A-B293-FD54-7B90-AD9D6012C818}"/>
              </a:ext>
            </a:extLst>
          </p:cNvPr>
          <p:cNvSpPr>
            <a:spLocks noGrp="1"/>
          </p:cNvSpPr>
          <p:nvPr>
            <p:ph type="title"/>
          </p:nvPr>
        </p:nvSpPr>
        <p:spPr>
          <a:xfrm>
            <a:off x="630936" y="639520"/>
            <a:ext cx="3429000" cy="1719072"/>
          </a:xfrm>
        </p:spPr>
        <p:txBody>
          <a:bodyPr anchor="b">
            <a:normAutofit/>
          </a:bodyPr>
          <a:lstStyle/>
          <a:p>
            <a:pPr>
              <a:lnSpc>
                <a:spcPct val="90000"/>
              </a:lnSpc>
            </a:pPr>
            <a:r>
              <a:rPr lang="en-US"/>
              <a:t>My_Malloc function </a:t>
            </a:r>
          </a:p>
        </p:txBody>
      </p:sp>
      <p:sp>
        <p:nvSpPr>
          <p:cNvPr id="38" name="Rectangle 6">
            <a:extLst>
              <a:ext uri="{FF2B5EF4-FFF2-40B4-BE49-F238E27FC236}">
                <a16:creationId xmlns:a16="http://schemas.microsoft.com/office/drawing/2014/main" id="{3CE8AF5E-D374-4CF1-90CC-35CF73B81C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9084" y="2532888"/>
            <a:ext cx="3291840" cy="18288"/>
          </a:xfrm>
          <a:custGeom>
            <a:avLst/>
            <a:gdLst>
              <a:gd name="connsiteX0" fmla="*/ 0 w 3291840"/>
              <a:gd name="connsiteY0" fmla="*/ 0 h 18288"/>
              <a:gd name="connsiteX1" fmla="*/ 625450 w 3291840"/>
              <a:gd name="connsiteY1" fmla="*/ 0 h 18288"/>
              <a:gd name="connsiteX2" fmla="*/ 1283818 w 3291840"/>
              <a:gd name="connsiteY2" fmla="*/ 0 h 18288"/>
              <a:gd name="connsiteX3" fmla="*/ 1975104 w 3291840"/>
              <a:gd name="connsiteY3" fmla="*/ 0 h 18288"/>
              <a:gd name="connsiteX4" fmla="*/ 2666390 w 3291840"/>
              <a:gd name="connsiteY4" fmla="*/ 0 h 18288"/>
              <a:gd name="connsiteX5" fmla="*/ 3291840 w 3291840"/>
              <a:gd name="connsiteY5" fmla="*/ 0 h 18288"/>
              <a:gd name="connsiteX6" fmla="*/ 3291840 w 3291840"/>
              <a:gd name="connsiteY6" fmla="*/ 18288 h 18288"/>
              <a:gd name="connsiteX7" fmla="*/ 2567635 w 3291840"/>
              <a:gd name="connsiteY7" fmla="*/ 18288 h 18288"/>
              <a:gd name="connsiteX8" fmla="*/ 1843430 w 3291840"/>
              <a:gd name="connsiteY8" fmla="*/ 18288 h 18288"/>
              <a:gd name="connsiteX9" fmla="*/ 1185062 w 3291840"/>
              <a:gd name="connsiteY9" fmla="*/ 18288 h 18288"/>
              <a:gd name="connsiteX10" fmla="*/ 0 w 3291840"/>
              <a:gd name="connsiteY10" fmla="*/ 18288 h 18288"/>
              <a:gd name="connsiteX11" fmla="*/ 0 w 3291840"/>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91840" h="18288" fill="none" extrusionOk="0">
                <a:moveTo>
                  <a:pt x="0" y="0"/>
                </a:moveTo>
                <a:cubicBezTo>
                  <a:pt x="173613" y="5552"/>
                  <a:pt x="489242" y="1770"/>
                  <a:pt x="625450" y="0"/>
                </a:cubicBezTo>
                <a:cubicBezTo>
                  <a:pt x="761658" y="-1770"/>
                  <a:pt x="1015131" y="32079"/>
                  <a:pt x="1283818" y="0"/>
                </a:cubicBezTo>
                <a:cubicBezTo>
                  <a:pt x="1552505" y="-32079"/>
                  <a:pt x="1752773" y="10771"/>
                  <a:pt x="1975104" y="0"/>
                </a:cubicBezTo>
                <a:cubicBezTo>
                  <a:pt x="2197435" y="-10771"/>
                  <a:pt x="2433070" y="21341"/>
                  <a:pt x="2666390" y="0"/>
                </a:cubicBezTo>
                <a:cubicBezTo>
                  <a:pt x="2899710" y="-21341"/>
                  <a:pt x="3028437" y="16612"/>
                  <a:pt x="3291840" y="0"/>
                </a:cubicBezTo>
                <a:cubicBezTo>
                  <a:pt x="3291131" y="8157"/>
                  <a:pt x="3291427" y="12125"/>
                  <a:pt x="3291840" y="18288"/>
                </a:cubicBezTo>
                <a:cubicBezTo>
                  <a:pt x="3043276" y="37868"/>
                  <a:pt x="2921041" y="-12908"/>
                  <a:pt x="2567635" y="18288"/>
                </a:cubicBezTo>
                <a:cubicBezTo>
                  <a:pt x="2214230" y="49484"/>
                  <a:pt x="2189623" y="-13019"/>
                  <a:pt x="1843430" y="18288"/>
                </a:cubicBezTo>
                <a:cubicBezTo>
                  <a:pt x="1497237" y="49595"/>
                  <a:pt x="1492584" y="29180"/>
                  <a:pt x="1185062" y="18288"/>
                </a:cubicBezTo>
                <a:cubicBezTo>
                  <a:pt x="877540" y="7396"/>
                  <a:pt x="313238" y="46443"/>
                  <a:pt x="0" y="18288"/>
                </a:cubicBezTo>
                <a:cubicBezTo>
                  <a:pt x="-46" y="12483"/>
                  <a:pt x="-203" y="6491"/>
                  <a:pt x="0" y="0"/>
                </a:cubicBezTo>
                <a:close/>
              </a:path>
              <a:path w="3291840" h="18288" stroke="0" extrusionOk="0">
                <a:moveTo>
                  <a:pt x="0" y="0"/>
                </a:moveTo>
                <a:cubicBezTo>
                  <a:pt x="281971" y="23935"/>
                  <a:pt x="485873" y="-14021"/>
                  <a:pt x="625450" y="0"/>
                </a:cubicBezTo>
                <a:cubicBezTo>
                  <a:pt x="765027" y="14021"/>
                  <a:pt x="1048900" y="27914"/>
                  <a:pt x="1185062" y="0"/>
                </a:cubicBezTo>
                <a:cubicBezTo>
                  <a:pt x="1321224" y="-27914"/>
                  <a:pt x="1648252" y="-3988"/>
                  <a:pt x="1909267" y="0"/>
                </a:cubicBezTo>
                <a:cubicBezTo>
                  <a:pt x="2170282" y="3988"/>
                  <a:pt x="2301957" y="25891"/>
                  <a:pt x="2534717" y="0"/>
                </a:cubicBezTo>
                <a:cubicBezTo>
                  <a:pt x="2767477" y="-25891"/>
                  <a:pt x="3078800" y="21500"/>
                  <a:pt x="3291840" y="0"/>
                </a:cubicBezTo>
                <a:cubicBezTo>
                  <a:pt x="3291576" y="4493"/>
                  <a:pt x="3292224" y="9472"/>
                  <a:pt x="3291840" y="18288"/>
                </a:cubicBezTo>
                <a:cubicBezTo>
                  <a:pt x="3120474" y="15714"/>
                  <a:pt x="2816568" y="4633"/>
                  <a:pt x="2633472" y="18288"/>
                </a:cubicBezTo>
                <a:cubicBezTo>
                  <a:pt x="2450376" y="31943"/>
                  <a:pt x="2160769" y="37350"/>
                  <a:pt x="1909267" y="18288"/>
                </a:cubicBezTo>
                <a:cubicBezTo>
                  <a:pt x="1657765" y="-774"/>
                  <a:pt x="1623992" y="9648"/>
                  <a:pt x="1349654" y="18288"/>
                </a:cubicBezTo>
                <a:cubicBezTo>
                  <a:pt x="1075316" y="26928"/>
                  <a:pt x="833426" y="34181"/>
                  <a:pt x="691286" y="18288"/>
                </a:cubicBezTo>
                <a:cubicBezTo>
                  <a:pt x="549146" y="2395"/>
                  <a:pt x="342011" y="24201"/>
                  <a:pt x="0" y="18288"/>
                </a:cubicBezTo>
                <a:cubicBezTo>
                  <a:pt x="843" y="9577"/>
                  <a:pt x="371" y="690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3FF5F22-42B1-2D46-2872-B6030D2D1C10}"/>
              </a:ext>
            </a:extLst>
          </p:cNvPr>
          <p:cNvSpPr>
            <a:spLocks noGrp="1"/>
          </p:cNvSpPr>
          <p:nvPr>
            <p:ph idx="1"/>
          </p:nvPr>
        </p:nvSpPr>
        <p:spPr>
          <a:xfrm>
            <a:off x="630935" y="2807208"/>
            <a:ext cx="5872191" cy="3410712"/>
          </a:xfrm>
        </p:spPr>
        <p:txBody>
          <a:bodyPr anchor="t">
            <a:normAutofit/>
          </a:bodyPr>
          <a:lstStyle/>
          <a:p>
            <a:pPr>
              <a:lnSpc>
                <a:spcPct val="100000"/>
              </a:lnSpc>
            </a:pPr>
            <a:r>
              <a:rPr lang="en-US" sz="2600" b="1" dirty="0"/>
              <a:t>User or process use </a:t>
            </a:r>
            <a:r>
              <a:rPr lang="en-US" sz="2600" b="1" dirty="0" err="1"/>
              <a:t>my_malloc</a:t>
            </a:r>
            <a:r>
              <a:rPr lang="en-US" sz="2600" b="1" dirty="0"/>
              <a:t> function to allocate </a:t>
            </a:r>
          </a:p>
          <a:p>
            <a:pPr marL="0" indent="0">
              <a:lnSpc>
                <a:spcPct val="100000"/>
              </a:lnSpc>
              <a:buNone/>
            </a:pPr>
            <a:r>
              <a:rPr lang="en-US" sz="2600" b="1" dirty="0"/>
              <a:t>   blocks from the heap.</a:t>
            </a:r>
          </a:p>
          <a:p>
            <a:pPr>
              <a:lnSpc>
                <a:spcPct val="100000"/>
              </a:lnSpc>
            </a:pPr>
            <a:r>
              <a:rPr lang="en-US" sz="2600" b="1" dirty="0" err="1"/>
              <a:t>My_malloc</a:t>
            </a:r>
            <a:r>
              <a:rPr lang="en-US" sz="2600" b="1" dirty="0"/>
              <a:t> call NEEDED_BLOCK_FUN() to find a suitable block with needed size if it succeed to find a block it return an     address for it , if it failed it returns a null pointer.</a:t>
            </a:r>
          </a:p>
        </p:txBody>
      </p:sp>
      <mc:AlternateContent xmlns:mc="http://schemas.openxmlformats.org/markup-compatibility/2006">
        <mc:Choice xmlns:p14="http://schemas.microsoft.com/office/powerpoint/2010/main" Requires="p14">
          <p:contentPart p14:bwMode="auto" r:id="rId2">
            <p14:nvContentPartPr>
              <p14:cNvPr id="45" name="Ink 4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5755403" y="1971579"/>
              <a:ext cx="360" cy="2160"/>
            </p14:xfrm>
          </p:contentPart>
        </mc:Choice>
        <mc:Fallback>
          <p:pic>
            <p:nvPicPr>
              <p:cNvPr id="45" name="Ink 44">
                <a:extLst>
                  <a:ext uri="{FF2B5EF4-FFF2-40B4-BE49-F238E27FC236}">
                    <a16:creationId xmlns:a16="http://schemas.microsoft.com/office/drawing/2014/main" id="{070477C5-0410-4E4F-97A1-F84C2465C18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3"/>
              <a:stretch>
                <a:fillRect/>
              </a:stretch>
            </p:blipFill>
            <p:spPr>
              <a:xfrm>
                <a:off x="5737403" y="1956150"/>
                <a:ext cx="36000" cy="32709"/>
              </a:xfrm>
              <a:prstGeom prst="rect">
                <a:avLst/>
              </a:prstGeom>
            </p:spPr>
          </p:pic>
        </mc:Fallback>
      </mc:AlternateContent>
      <p:pic>
        <p:nvPicPr>
          <p:cNvPr id="5" name="Picture 4" descr="A screenshot of a computer&#10;&#10;Description automatically generated">
            <a:extLst>
              <a:ext uri="{FF2B5EF4-FFF2-40B4-BE49-F238E27FC236}">
                <a16:creationId xmlns:a16="http://schemas.microsoft.com/office/drawing/2014/main" id="{9414677A-DFE4-F98F-0843-2D692CAC54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2211" y="640080"/>
            <a:ext cx="4330705" cy="5577840"/>
          </a:xfrm>
          <a:prstGeom prst="rect">
            <a:avLst/>
          </a:prstGeom>
        </p:spPr>
      </p:pic>
    </p:spTree>
    <p:extLst>
      <p:ext uri="{BB962C8B-B14F-4D97-AF65-F5344CB8AC3E}">
        <p14:creationId xmlns:p14="http://schemas.microsoft.com/office/powerpoint/2010/main" val="152576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barn(inVertical)">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0904F-8325-8F30-6A3C-227B7FDC5123}"/>
              </a:ext>
            </a:extLst>
          </p:cNvPr>
          <p:cNvSpPr>
            <a:spLocks noGrp="1"/>
          </p:cNvSpPr>
          <p:nvPr>
            <p:ph type="title"/>
          </p:nvPr>
        </p:nvSpPr>
        <p:spPr/>
        <p:txBody>
          <a:bodyPr/>
          <a:lstStyle/>
          <a:p>
            <a:r>
              <a:rPr lang="en-US"/>
              <a:t>Code: My_free function</a:t>
            </a:r>
            <a:endParaRPr lang="en-US" dirty="0"/>
          </a:p>
        </p:txBody>
      </p:sp>
      <p:sp>
        <p:nvSpPr>
          <p:cNvPr id="3" name="Content Placeholder 2">
            <a:extLst>
              <a:ext uri="{FF2B5EF4-FFF2-40B4-BE49-F238E27FC236}">
                <a16:creationId xmlns:a16="http://schemas.microsoft.com/office/drawing/2014/main" id="{9CF2CF0A-3FC6-F572-D14F-114FD4A71BB1}"/>
              </a:ext>
            </a:extLst>
          </p:cNvPr>
          <p:cNvSpPr>
            <a:spLocks noGrp="1"/>
          </p:cNvSpPr>
          <p:nvPr>
            <p:ph idx="1"/>
          </p:nvPr>
        </p:nvSpPr>
        <p:spPr>
          <a:xfrm>
            <a:off x="838200" y="1838227"/>
            <a:ext cx="10515600" cy="4343117"/>
          </a:xfrm>
        </p:spPr>
        <p:txBody>
          <a:bodyPr>
            <a:normAutofit/>
          </a:bodyPr>
          <a:lstStyle/>
          <a:p>
            <a:r>
              <a:rPr lang="en-US"/>
              <a:t>Free function is used for freeing previous allocated block after process</a:t>
            </a:r>
          </a:p>
          <a:p>
            <a:pPr marL="0" indent="0">
              <a:buNone/>
            </a:pPr>
            <a:r>
              <a:rPr lang="en-US"/>
              <a:t> doesn’t need this block any more.</a:t>
            </a:r>
          </a:p>
          <a:p>
            <a:r>
              <a:rPr lang="en-US"/>
              <a:t>In my free function I provided a function to merge any number of </a:t>
            </a:r>
          </a:p>
          <a:p>
            <a:pPr marL="0" indent="0">
              <a:buNone/>
            </a:pPr>
            <a:r>
              <a:rPr lang="en-US"/>
              <a:t>free blocks behind each other.</a:t>
            </a:r>
          </a:p>
          <a:p>
            <a:r>
              <a:rPr lang="en-US"/>
              <a:t>If the last block is free and it’s size is more than 132kelo byte I will </a:t>
            </a:r>
          </a:p>
          <a:p>
            <a:pPr marL="0" indent="0">
              <a:buNone/>
            </a:pPr>
            <a:r>
              <a:rPr lang="en-US"/>
              <a:t> call sbrk system call to lower the program break to save heap segment.</a:t>
            </a:r>
          </a:p>
          <a:p>
            <a:r>
              <a:rPr lang="en-US"/>
              <a:t>In my implementation I free a block by setting it’s flag to one. </a:t>
            </a:r>
            <a:endParaRPr lang="en-US" dirty="0"/>
          </a:p>
        </p:txBody>
      </p:sp>
      <p:pic>
        <p:nvPicPr>
          <p:cNvPr id="5" name="Picture 4">
            <a:extLst>
              <a:ext uri="{FF2B5EF4-FFF2-40B4-BE49-F238E27FC236}">
                <a16:creationId xmlns:a16="http://schemas.microsoft.com/office/drawing/2014/main" id="{DFC4E719-15E5-D681-BA8B-F8A0BC73D1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8975" y="365125"/>
            <a:ext cx="4753957" cy="6330949"/>
          </a:xfrm>
          <a:prstGeom prst="rect">
            <a:avLst/>
          </a:prstGeom>
        </p:spPr>
      </p:pic>
    </p:spTree>
    <p:extLst>
      <p:ext uri="{BB962C8B-B14F-4D97-AF65-F5344CB8AC3E}">
        <p14:creationId xmlns:p14="http://schemas.microsoft.com/office/powerpoint/2010/main" val="231163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fade">
                                      <p:cBhvr>
                                        <p:cTn id="20" dur="500"/>
                                        <p:tgtEl>
                                          <p:spTgt spid="3">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fade">
                                      <p:cBhvr>
                                        <p:cTn id="23" dur="500"/>
                                        <p:tgtEl>
                                          <p:spTgt spid="3">
                                            <p:txEl>
                                              <p:pRg st="3" end="3"/>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fade">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animEffect transition="in" filter="fade">
                                      <p:cBhvr>
                                        <p:cTn id="38" dur="500"/>
                                        <p:tgtEl>
                                          <p:spTgt spid="3">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barn(inVertical)">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F262C-3FCD-18C4-D0DC-A2D8061C467E}"/>
              </a:ext>
            </a:extLst>
          </p:cNvPr>
          <p:cNvSpPr>
            <a:spLocks noGrp="1"/>
          </p:cNvSpPr>
          <p:nvPr>
            <p:ph type="title"/>
          </p:nvPr>
        </p:nvSpPr>
        <p:spPr/>
        <p:txBody>
          <a:bodyPr/>
          <a:lstStyle/>
          <a:p>
            <a:r>
              <a:rPr lang="en-US" dirty="0"/>
              <a:t>Code :merge function</a:t>
            </a:r>
          </a:p>
        </p:txBody>
      </p:sp>
      <p:sp>
        <p:nvSpPr>
          <p:cNvPr id="3" name="Content Placeholder 2">
            <a:extLst>
              <a:ext uri="{FF2B5EF4-FFF2-40B4-BE49-F238E27FC236}">
                <a16:creationId xmlns:a16="http://schemas.microsoft.com/office/drawing/2014/main" id="{B42D28E3-F491-77A5-D1D5-2F4CDBB1D540}"/>
              </a:ext>
            </a:extLst>
          </p:cNvPr>
          <p:cNvSpPr>
            <a:spLocks noGrp="1"/>
          </p:cNvSpPr>
          <p:nvPr>
            <p:ph idx="1"/>
          </p:nvPr>
        </p:nvSpPr>
        <p:spPr>
          <a:xfrm>
            <a:off x="942975" y="1950591"/>
            <a:ext cx="10515600" cy="4251960"/>
          </a:xfrm>
        </p:spPr>
        <p:txBody>
          <a:bodyPr>
            <a:normAutofit/>
          </a:bodyPr>
          <a:lstStyle/>
          <a:p>
            <a:pPr marL="0" indent="0">
              <a:buNone/>
            </a:pPr>
            <a:r>
              <a:rPr lang="en-US" sz="2400" b="1" dirty="0"/>
              <a:t>I used merge function to merge any two blocks behind each other </a:t>
            </a:r>
          </a:p>
          <a:p>
            <a:pPr marL="0" indent="0">
              <a:buNone/>
            </a:pPr>
            <a:r>
              <a:rPr lang="en-US" sz="2400" b="1" dirty="0"/>
              <a:t>And lowering program break.</a:t>
            </a:r>
          </a:p>
          <a:p>
            <a:pPr marL="0" indent="0">
              <a:buNone/>
            </a:pPr>
            <a:r>
              <a:rPr lang="en-US" sz="2400" b="1" dirty="0"/>
              <a:t>If there is more than one block behind each other MERGE_FUN() can merge </a:t>
            </a:r>
          </a:p>
          <a:p>
            <a:pPr marL="0" indent="0">
              <a:buNone/>
            </a:pPr>
            <a:r>
              <a:rPr lang="en-US" sz="2400" b="1" dirty="0"/>
              <a:t>Them into a single block.</a:t>
            </a:r>
          </a:p>
          <a:p>
            <a:pPr marL="0" indent="0">
              <a:buNone/>
            </a:pPr>
            <a:r>
              <a:rPr lang="en-US" sz="2400" b="1" dirty="0"/>
              <a:t>I also used merge function to lower program break which determine the </a:t>
            </a:r>
          </a:p>
          <a:p>
            <a:pPr marL="0" indent="0">
              <a:buNone/>
            </a:pPr>
            <a:r>
              <a:rPr lang="en-US" sz="2400" b="1" dirty="0"/>
              <a:t>Limit if the heap</a:t>
            </a:r>
          </a:p>
          <a:p>
            <a:pPr marL="0" indent="0">
              <a:buNone/>
            </a:pPr>
            <a:endParaRPr lang="en-US" sz="2400" b="1" dirty="0"/>
          </a:p>
        </p:txBody>
      </p:sp>
      <p:pic>
        <p:nvPicPr>
          <p:cNvPr id="5" name="Picture 4">
            <a:extLst>
              <a:ext uri="{FF2B5EF4-FFF2-40B4-BE49-F238E27FC236}">
                <a16:creationId xmlns:a16="http://schemas.microsoft.com/office/drawing/2014/main" id="{6B38A257-E643-90D0-FAF6-9CF9071AF3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61057" y="655449"/>
            <a:ext cx="4897518" cy="5837426"/>
          </a:xfrm>
          <a:prstGeom prst="rect">
            <a:avLst/>
          </a:prstGeom>
        </p:spPr>
      </p:pic>
    </p:spTree>
    <p:extLst>
      <p:ext uri="{BB962C8B-B14F-4D97-AF65-F5344CB8AC3E}">
        <p14:creationId xmlns:p14="http://schemas.microsoft.com/office/powerpoint/2010/main" val="2977612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fade">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fade">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barn(inVertical)">
                                      <p:cBhvr>
                                        <p:cTn id="4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4DA2F4-89B0-635C-1F60-5CF97A63725C}"/>
              </a:ext>
            </a:extLst>
          </p:cNvPr>
          <p:cNvSpPr>
            <a:spLocks noGrp="1"/>
          </p:cNvSpPr>
          <p:nvPr>
            <p:ph type="title"/>
          </p:nvPr>
        </p:nvSpPr>
        <p:spPr/>
        <p:txBody>
          <a:bodyPr/>
          <a:lstStyle/>
          <a:p>
            <a:r>
              <a:rPr lang="en-US" dirty="0"/>
              <a:t>Code : merge</a:t>
            </a:r>
          </a:p>
        </p:txBody>
      </p:sp>
      <p:pic>
        <p:nvPicPr>
          <p:cNvPr id="5" name="Content Placeholder 4">
            <a:extLst>
              <a:ext uri="{FF2B5EF4-FFF2-40B4-BE49-F238E27FC236}">
                <a16:creationId xmlns:a16="http://schemas.microsoft.com/office/drawing/2014/main" id="{234FACA8-CF0B-6261-CC1A-573A115A04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1701" y="1825117"/>
            <a:ext cx="6778658" cy="4481414"/>
          </a:xfrm>
        </p:spPr>
      </p:pic>
      <p:pic>
        <p:nvPicPr>
          <p:cNvPr id="7" name="Picture 6">
            <a:extLst>
              <a:ext uri="{FF2B5EF4-FFF2-40B4-BE49-F238E27FC236}">
                <a16:creationId xmlns:a16="http://schemas.microsoft.com/office/drawing/2014/main" id="{7B2A3682-66D6-4195-991B-813818700A8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66971" y="1825117"/>
            <a:ext cx="4473328" cy="4481414"/>
          </a:xfrm>
          <a:prstGeom prst="rect">
            <a:avLst/>
          </a:prstGeom>
        </p:spPr>
      </p:pic>
    </p:spTree>
    <p:extLst>
      <p:ext uri="{BB962C8B-B14F-4D97-AF65-F5344CB8AC3E}">
        <p14:creationId xmlns:p14="http://schemas.microsoft.com/office/powerpoint/2010/main" val="231146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57707-09BE-891E-CDAA-856FBEE55704}"/>
              </a:ext>
            </a:extLst>
          </p:cNvPr>
          <p:cNvSpPr>
            <a:spLocks noGrp="1"/>
          </p:cNvSpPr>
          <p:nvPr>
            <p:ph type="title"/>
          </p:nvPr>
        </p:nvSpPr>
        <p:spPr>
          <a:xfrm>
            <a:off x="838200" y="346271"/>
            <a:ext cx="10515600" cy="1325563"/>
          </a:xfrm>
        </p:spPr>
        <p:txBody>
          <a:bodyPr>
            <a:normAutofit/>
          </a:bodyPr>
          <a:lstStyle/>
          <a:p>
            <a:r>
              <a:rPr lang="en-US" dirty="0"/>
              <a:t>Memory process </a:t>
            </a:r>
            <a:r>
              <a:rPr lang="en-US" dirty="0" err="1"/>
              <a:t>layeout</a:t>
            </a:r>
            <a:endParaRPr lang="en-US" dirty="0"/>
          </a:p>
        </p:txBody>
      </p:sp>
      <p:sp>
        <p:nvSpPr>
          <p:cNvPr id="9" name="Rectangle 8">
            <a:extLst>
              <a:ext uri="{FF2B5EF4-FFF2-40B4-BE49-F238E27FC236}">
                <a16:creationId xmlns:a16="http://schemas.microsoft.com/office/drawing/2014/main" id="{AA59872D-A40C-393D-C4D1-9D1BDD2A5DE6}"/>
              </a:ext>
            </a:extLst>
          </p:cNvPr>
          <p:cNvSpPr/>
          <p:nvPr/>
        </p:nvSpPr>
        <p:spPr>
          <a:xfrm>
            <a:off x="838200" y="2263218"/>
            <a:ext cx="968994" cy="294037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Kernel (mapped into process virtual memory, but not accessible to program)</a:t>
            </a:r>
          </a:p>
        </p:txBody>
      </p:sp>
      <p:sp>
        <p:nvSpPr>
          <p:cNvPr id="11" name="Rectangle 10">
            <a:extLst>
              <a:ext uri="{FF2B5EF4-FFF2-40B4-BE49-F238E27FC236}">
                <a16:creationId xmlns:a16="http://schemas.microsoft.com/office/drawing/2014/main" id="{1E27E33A-5D73-1641-EDAC-75FEACFAFA66}"/>
              </a:ext>
            </a:extLst>
          </p:cNvPr>
          <p:cNvSpPr/>
          <p:nvPr/>
        </p:nvSpPr>
        <p:spPr>
          <a:xfrm>
            <a:off x="1808368" y="2263218"/>
            <a:ext cx="612742" cy="294037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err="1">
                <a:solidFill>
                  <a:schemeClr val="tx1"/>
                </a:solidFill>
              </a:rPr>
              <a:t>Argv</a:t>
            </a:r>
            <a:endParaRPr lang="en-US" sz="2000" b="1" dirty="0">
              <a:solidFill>
                <a:schemeClr val="tx1"/>
              </a:solidFill>
            </a:endParaRPr>
          </a:p>
          <a:p>
            <a:pPr algn="ctr"/>
            <a:r>
              <a:rPr lang="en-US" sz="2000" b="1" dirty="0">
                <a:solidFill>
                  <a:schemeClr val="tx1"/>
                </a:solidFill>
              </a:rPr>
              <a:t>, environ</a:t>
            </a:r>
          </a:p>
        </p:txBody>
      </p:sp>
      <p:sp>
        <p:nvSpPr>
          <p:cNvPr id="12" name="Rectangle 11">
            <a:extLst>
              <a:ext uri="{FF2B5EF4-FFF2-40B4-BE49-F238E27FC236}">
                <a16:creationId xmlns:a16="http://schemas.microsoft.com/office/drawing/2014/main" id="{B11B81C7-EAD0-9C50-D0D3-033C8F6D38BE}"/>
              </a:ext>
            </a:extLst>
          </p:cNvPr>
          <p:cNvSpPr/>
          <p:nvPr/>
        </p:nvSpPr>
        <p:spPr>
          <a:xfrm>
            <a:off x="2429743" y="2263218"/>
            <a:ext cx="771442" cy="294037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Stack (grows downwards)</a:t>
            </a:r>
          </a:p>
        </p:txBody>
      </p:sp>
      <p:sp>
        <p:nvSpPr>
          <p:cNvPr id="13" name="Rectangle 12">
            <a:extLst>
              <a:ext uri="{FF2B5EF4-FFF2-40B4-BE49-F238E27FC236}">
                <a16:creationId xmlns:a16="http://schemas.microsoft.com/office/drawing/2014/main" id="{6794D8AD-B81B-4083-F723-1A183671DBD0}"/>
              </a:ext>
            </a:extLst>
          </p:cNvPr>
          <p:cNvSpPr/>
          <p:nvPr/>
        </p:nvSpPr>
        <p:spPr>
          <a:xfrm>
            <a:off x="8238241" y="2263218"/>
            <a:ext cx="942680" cy="294037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Uninitialized data (</a:t>
            </a:r>
            <a:r>
              <a:rPr lang="en-US" sz="2000" b="1" dirty="0" err="1">
                <a:solidFill>
                  <a:schemeClr val="tx1"/>
                </a:solidFill>
              </a:rPr>
              <a:t>bss</a:t>
            </a:r>
            <a:r>
              <a:rPr lang="en-US" sz="2000" b="1" dirty="0">
                <a:solidFill>
                  <a:schemeClr val="tx1"/>
                </a:solidFill>
              </a:rPr>
              <a:t>)</a:t>
            </a:r>
          </a:p>
        </p:txBody>
      </p:sp>
      <p:sp>
        <p:nvSpPr>
          <p:cNvPr id="14" name="Rectangle 13">
            <a:extLst>
              <a:ext uri="{FF2B5EF4-FFF2-40B4-BE49-F238E27FC236}">
                <a16:creationId xmlns:a16="http://schemas.microsoft.com/office/drawing/2014/main" id="{346133B3-3CF6-7964-2BB1-B673EFE5DECE}"/>
              </a:ext>
            </a:extLst>
          </p:cNvPr>
          <p:cNvSpPr/>
          <p:nvPr/>
        </p:nvSpPr>
        <p:spPr>
          <a:xfrm>
            <a:off x="7125878" y="2263218"/>
            <a:ext cx="1110013" cy="294037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Heap (grows upwards)</a:t>
            </a:r>
          </a:p>
        </p:txBody>
      </p:sp>
      <p:sp>
        <p:nvSpPr>
          <p:cNvPr id="15" name="Rectangle 14">
            <a:extLst>
              <a:ext uri="{FF2B5EF4-FFF2-40B4-BE49-F238E27FC236}">
                <a16:creationId xmlns:a16="http://schemas.microsoft.com/office/drawing/2014/main" id="{5741503C-445C-CF93-C8B6-DC2B13221333}"/>
              </a:ext>
            </a:extLst>
          </p:cNvPr>
          <p:cNvSpPr/>
          <p:nvPr/>
        </p:nvSpPr>
        <p:spPr>
          <a:xfrm>
            <a:off x="9969630" y="2263218"/>
            <a:ext cx="893190" cy="294037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Text (program code)</a:t>
            </a:r>
          </a:p>
        </p:txBody>
      </p:sp>
      <p:sp>
        <p:nvSpPr>
          <p:cNvPr id="16" name="Rectangle 15">
            <a:extLst>
              <a:ext uri="{FF2B5EF4-FFF2-40B4-BE49-F238E27FC236}">
                <a16:creationId xmlns:a16="http://schemas.microsoft.com/office/drawing/2014/main" id="{2C521F1E-910F-7913-EC51-438973ACF60E}"/>
              </a:ext>
            </a:extLst>
          </p:cNvPr>
          <p:cNvSpPr/>
          <p:nvPr/>
        </p:nvSpPr>
        <p:spPr>
          <a:xfrm>
            <a:off x="9180921" y="2263218"/>
            <a:ext cx="788709" cy="294037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Initialized data</a:t>
            </a:r>
          </a:p>
        </p:txBody>
      </p:sp>
      <p:sp>
        <p:nvSpPr>
          <p:cNvPr id="17" name="Rectangle 16">
            <a:extLst>
              <a:ext uri="{FF2B5EF4-FFF2-40B4-BE49-F238E27FC236}">
                <a16:creationId xmlns:a16="http://schemas.microsoft.com/office/drawing/2014/main" id="{D91887F8-CC8A-B303-606C-DC63D259A609}"/>
              </a:ext>
            </a:extLst>
          </p:cNvPr>
          <p:cNvSpPr/>
          <p:nvPr/>
        </p:nvSpPr>
        <p:spPr>
          <a:xfrm>
            <a:off x="3198043" y="2263218"/>
            <a:ext cx="3925485" cy="2940377"/>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a:t>
            </a:r>
            <a:r>
              <a:rPr lang="en-US" sz="2400" b="1" dirty="0">
                <a:solidFill>
                  <a:schemeClr val="tx1"/>
                </a:solidFill>
              </a:rPr>
              <a:t>unallocated</a:t>
            </a:r>
            <a:r>
              <a:rPr lang="en-US" sz="2000" b="1" dirty="0">
                <a:solidFill>
                  <a:schemeClr val="tx1"/>
                </a:solidFill>
              </a:rPr>
              <a:t> memory</a:t>
            </a:r>
            <a:r>
              <a:rPr lang="en-US" dirty="0"/>
              <a:t>)</a:t>
            </a:r>
          </a:p>
        </p:txBody>
      </p:sp>
    </p:spTree>
    <p:extLst>
      <p:ext uri="{BB962C8B-B14F-4D97-AF65-F5344CB8AC3E}">
        <p14:creationId xmlns:p14="http://schemas.microsoft.com/office/powerpoint/2010/main" val="62080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animBg="1"/>
      <p:bldP spid="11" grpId="0" animBg="1"/>
      <p:bldP spid="12" grpId="0" animBg="1"/>
      <p:bldP spid="13" grpId="0" animBg="1"/>
      <p:bldP spid="14" grpId="0" animBg="1"/>
      <p:bldP spid="15" grpId="0" animBg="1"/>
      <p:bldP spid="16" grpId="0" animBg="1"/>
      <p:bldP spid="1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3F0F01-6359-BA2A-1F9D-EA972FF824D0}"/>
              </a:ext>
            </a:extLst>
          </p:cNvPr>
          <p:cNvSpPr>
            <a:spLocks noGrp="1"/>
          </p:cNvSpPr>
          <p:nvPr>
            <p:ph type="title"/>
          </p:nvPr>
        </p:nvSpPr>
        <p:spPr>
          <a:xfrm>
            <a:off x="5297762" y="329184"/>
            <a:ext cx="6251110" cy="1783080"/>
          </a:xfrm>
        </p:spPr>
        <p:txBody>
          <a:bodyPr anchor="b">
            <a:normAutofit/>
          </a:bodyPr>
          <a:lstStyle/>
          <a:p>
            <a:pPr>
              <a:lnSpc>
                <a:spcPct val="90000"/>
              </a:lnSpc>
            </a:pPr>
            <a:r>
              <a:rPr lang="en-US" sz="6100"/>
              <a:t>Calloc &amp; realloc functions</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275B0BC-566C-D3B5-1C18-3CC3643FBF92}"/>
              </a:ext>
            </a:extLst>
          </p:cNvPr>
          <p:cNvSpPr>
            <a:spLocks noGrp="1"/>
          </p:cNvSpPr>
          <p:nvPr>
            <p:ph idx="1"/>
          </p:nvPr>
        </p:nvSpPr>
        <p:spPr>
          <a:xfrm>
            <a:off x="5297762" y="2706624"/>
            <a:ext cx="6251110" cy="3483864"/>
          </a:xfrm>
        </p:spPr>
        <p:txBody>
          <a:bodyPr>
            <a:normAutofit/>
          </a:bodyPr>
          <a:lstStyle/>
          <a:p>
            <a:pPr>
              <a:lnSpc>
                <a:spcPct val="100000"/>
              </a:lnSpc>
            </a:pPr>
            <a:r>
              <a:rPr lang="en-US"/>
              <a:t>After I tried different test cases for my code and make sure that is work will I tried to compile my code as a shared library and use it to run some </a:t>
            </a:r>
            <a:r>
              <a:rPr lang="en-US" err="1"/>
              <a:t>linux</a:t>
            </a:r>
            <a:r>
              <a:rPr lang="en-US"/>
              <a:t> programs like vim , bash , cat , less ….. .</a:t>
            </a:r>
          </a:p>
          <a:p>
            <a:pPr>
              <a:lnSpc>
                <a:spcPct val="100000"/>
              </a:lnSpc>
            </a:pPr>
            <a:r>
              <a:rPr lang="en-US"/>
              <a:t>But when I replace my own malloc and free I found that I need to implement </a:t>
            </a:r>
            <a:r>
              <a:rPr lang="en-US" err="1"/>
              <a:t>realloc</a:t>
            </a:r>
            <a:r>
              <a:rPr lang="en-US"/>
              <a:t> and </a:t>
            </a:r>
            <a:r>
              <a:rPr lang="en-US" err="1"/>
              <a:t>calloc</a:t>
            </a:r>
            <a:r>
              <a:rPr lang="en-US"/>
              <a:t> and cover they cases.</a:t>
            </a:r>
          </a:p>
          <a:p>
            <a:pPr>
              <a:lnSpc>
                <a:spcPct val="100000"/>
              </a:lnSpc>
            </a:pPr>
            <a:r>
              <a:rPr lang="en-US"/>
              <a:t>I implement them depends on my malloc and free functions.</a:t>
            </a:r>
          </a:p>
          <a:p>
            <a:pPr>
              <a:lnSpc>
                <a:spcPct val="100000"/>
              </a:lnSpc>
            </a:pPr>
            <a:r>
              <a:rPr lang="en-US" u="sng"/>
              <a:t>Let’s see</a:t>
            </a:r>
          </a:p>
        </p:txBody>
      </p:sp>
      <p:pic>
        <p:nvPicPr>
          <p:cNvPr id="5" name="Picture 4" descr="Cat peering over table">
            <a:extLst>
              <a:ext uri="{FF2B5EF4-FFF2-40B4-BE49-F238E27FC236}">
                <a16:creationId xmlns:a16="http://schemas.microsoft.com/office/drawing/2014/main" id="{A4F1AB17-D21B-5445-5DAE-34A31E886A27}"/>
              </a:ext>
            </a:extLst>
          </p:cNvPr>
          <p:cNvPicPr>
            <a:picLocks noChangeAspect="1"/>
          </p:cNvPicPr>
          <p:nvPr/>
        </p:nvPicPr>
        <p:blipFill rotWithShape="1">
          <a:blip r:embed="rId2"/>
          <a:srcRect l="28772" r="2589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208207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BD37F-7218-4032-6E05-0A8677633858}"/>
              </a:ext>
            </a:extLst>
          </p:cNvPr>
          <p:cNvSpPr>
            <a:spLocks noGrp="1"/>
          </p:cNvSpPr>
          <p:nvPr>
            <p:ph type="title"/>
          </p:nvPr>
        </p:nvSpPr>
        <p:spPr/>
        <p:txBody>
          <a:bodyPr/>
          <a:lstStyle/>
          <a:p>
            <a:r>
              <a:rPr lang="en-US" dirty="0" err="1"/>
              <a:t>Calloc</a:t>
            </a:r>
            <a:r>
              <a:rPr lang="en-US" dirty="0"/>
              <a:t> function</a:t>
            </a:r>
          </a:p>
        </p:txBody>
      </p:sp>
      <p:pic>
        <p:nvPicPr>
          <p:cNvPr id="5" name="Content Placeholder 4">
            <a:extLst>
              <a:ext uri="{FF2B5EF4-FFF2-40B4-BE49-F238E27FC236}">
                <a16:creationId xmlns:a16="http://schemas.microsoft.com/office/drawing/2014/main" id="{4C5CD77D-BF19-C7BC-AA86-1CC04B9219B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8" y="1903903"/>
            <a:ext cx="10515601" cy="4588972"/>
          </a:xfrm>
        </p:spPr>
      </p:pic>
    </p:spTree>
    <p:extLst>
      <p:ext uri="{BB962C8B-B14F-4D97-AF65-F5344CB8AC3E}">
        <p14:creationId xmlns:p14="http://schemas.microsoft.com/office/powerpoint/2010/main" val="757915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E69A69-12F8-3E73-2C17-B54E73173493}"/>
              </a:ext>
            </a:extLst>
          </p:cNvPr>
          <p:cNvSpPr>
            <a:spLocks noGrp="1"/>
          </p:cNvSpPr>
          <p:nvPr>
            <p:ph type="title"/>
          </p:nvPr>
        </p:nvSpPr>
        <p:spPr/>
        <p:txBody>
          <a:bodyPr/>
          <a:lstStyle/>
          <a:p>
            <a:r>
              <a:rPr lang="en-US" dirty="0" err="1"/>
              <a:t>Realloc</a:t>
            </a:r>
            <a:r>
              <a:rPr lang="en-US" dirty="0"/>
              <a:t> function</a:t>
            </a:r>
          </a:p>
        </p:txBody>
      </p:sp>
      <p:pic>
        <p:nvPicPr>
          <p:cNvPr id="5" name="Content Placeholder 4" descr="A diagram of a flowchart&#10;&#10;Description automatically generated">
            <a:extLst>
              <a:ext uri="{FF2B5EF4-FFF2-40B4-BE49-F238E27FC236}">
                <a16:creationId xmlns:a16="http://schemas.microsoft.com/office/drawing/2014/main" id="{54F6CAE8-2BD0-87DB-3F7B-656E16CAB73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2647" y="1769786"/>
            <a:ext cx="4720671" cy="4252912"/>
          </a:xfrm>
        </p:spPr>
      </p:pic>
      <p:pic>
        <p:nvPicPr>
          <p:cNvPr id="7" name="Picture 6" descr="A diagram of a black background&#10;&#10;Description automatically generated">
            <a:extLst>
              <a:ext uri="{FF2B5EF4-FFF2-40B4-BE49-F238E27FC236}">
                <a16:creationId xmlns:a16="http://schemas.microsoft.com/office/drawing/2014/main" id="{E4260CC6-04FD-B0D8-E7EC-A333A0AB8C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1769786"/>
            <a:ext cx="5257800" cy="4252912"/>
          </a:xfrm>
          <a:prstGeom prst="rect">
            <a:avLst/>
          </a:prstGeom>
        </p:spPr>
      </p:pic>
    </p:spTree>
    <p:extLst>
      <p:ext uri="{BB962C8B-B14F-4D97-AF65-F5344CB8AC3E}">
        <p14:creationId xmlns:p14="http://schemas.microsoft.com/office/powerpoint/2010/main" val="391773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E7E6D5-1F85-BB5C-EC96-E7AC6BFBB018}"/>
              </a:ext>
            </a:extLst>
          </p:cNvPr>
          <p:cNvSpPr>
            <a:spLocks noGrp="1"/>
          </p:cNvSpPr>
          <p:nvPr>
            <p:ph type="title"/>
          </p:nvPr>
        </p:nvSpPr>
        <p:spPr>
          <a:xfrm>
            <a:off x="5297762" y="329184"/>
            <a:ext cx="6251110" cy="1783080"/>
          </a:xfrm>
        </p:spPr>
        <p:txBody>
          <a:bodyPr anchor="b">
            <a:normAutofit/>
          </a:bodyPr>
          <a:lstStyle/>
          <a:p>
            <a:r>
              <a:rPr lang="en-US" sz="7200" dirty="0"/>
              <a:t>Code testing</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0F0A850-58F3-59FA-4275-676DC51F246F}"/>
              </a:ext>
            </a:extLst>
          </p:cNvPr>
          <p:cNvSpPr>
            <a:spLocks noGrp="1"/>
          </p:cNvSpPr>
          <p:nvPr>
            <p:ph idx="1"/>
          </p:nvPr>
        </p:nvSpPr>
        <p:spPr>
          <a:xfrm>
            <a:off x="3876675" y="2706624"/>
            <a:ext cx="7672197" cy="3483864"/>
          </a:xfrm>
        </p:spPr>
        <p:txBody>
          <a:bodyPr>
            <a:normAutofit/>
          </a:bodyPr>
          <a:lstStyle/>
          <a:p>
            <a:pPr>
              <a:lnSpc>
                <a:spcPct val="100000"/>
              </a:lnSpc>
            </a:pPr>
            <a:r>
              <a:rPr lang="en-US" b="1" dirty="0"/>
              <a:t>I test my code by running a program which allocate a large number of blocks behind each other and then free them.</a:t>
            </a:r>
          </a:p>
          <a:p>
            <a:pPr>
              <a:lnSpc>
                <a:spcPct val="100000"/>
              </a:lnSpc>
            </a:pPr>
            <a:r>
              <a:rPr lang="en-US" b="1" dirty="0"/>
              <a:t>Another test I run a script which allocate and free a number of blocks with different sizes in a random sequence.</a:t>
            </a:r>
          </a:p>
          <a:p>
            <a:pPr>
              <a:lnSpc>
                <a:spcPct val="100000"/>
              </a:lnSpc>
            </a:pPr>
            <a:r>
              <a:rPr lang="en-US" b="1" dirty="0"/>
              <a:t>After I make sure that all blocks are allocated and free with a right behavior I go to run some Linux programs like bash , vim , cat , grep , ls and so on with my code by compiling it as a shared library.     </a:t>
            </a:r>
          </a:p>
          <a:p>
            <a:pPr>
              <a:lnSpc>
                <a:spcPct val="100000"/>
              </a:lnSpc>
            </a:pPr>
            <a:endParaRPr lang="en-US" dirty="0"/>
          </a:p>
        </p:txBody>
      </p:sp>
      <p:pic>
        <p:nvPicPr>
          <p:cNvPr id="5" name="Picture 4" descr="Colourful maths learning objects">
            <a:extLst>
              <a:ext uri="{FF2B5EF4-FFF2-40B4-BE49-F238E27FC236}">
                <a16:creationId xmlns:a16="http://schemas.microsoft.com/office/drawing/2014/main" id="{EB76E9FF-2930-96B3-F46E-697411B03C52}"/>
              </a:ext>
            </a:extLst>
          </p:cNvPr>
          <p:cNvPicPr>
            <a:picLocks noChangeAspect="1"/>
          </p:cNvPicPr>
          <p:nvPr/>
        </p:nvPicPr>
        <p:blipFill rotWithShape="1">
          <a:blip r:embed="rId2"/>
          <a:srcRect l="24761" r="29907" b="-1"/>
          <a:stretch/>
        </p:blipFill>
        <p:spPr>
          <a:xfrm>
            <a:off x="1" y="10"/>
            <a:ext cx="357187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690858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993A7-BD68-5E73-70FA-78058FF8D433}"/>
              </a:ext>
            </a:extLst>
          </p:cNvPr>
          <p:cNvSpPr>
            <a:spLocks noGrp="1"/>
          </p:cNvSpPr>
          <p:nvPr>
            <p:ph type="title"/>
          </p:nvPr>
        </p:nvSpPr>
        <p:spPr/>
        <p:txBody>
          <a:bodyPr/>
          <a:lstStyle/>
          <a:p>
            <a:r>
              <a:rPr lang="en-US" dirty="0"/>
              <a:t>Code testing</a:t>
            </a:r>
          </a:p>
        </p:txBody>
      </p:sp>
      <p:pic>
        <p:nvPicPr>
          <p:cNvPr id="5" name="Content Placeholder 4">
            <a:extLst>
              <a:ext uri="{FF2B5EF4-FFF2-40B4-BE49-F238E27FC236}">
                <a16:creationId xmlns:a16="http://schemas.microsoft.com/office/drawing/2014/main" id="{297EA235-E004-0CC9-79E0-67F9F73359B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1813236"/>
            <a:ext cx="4781550" cy="4521576"/>
          </a:xfrm>
        </p:spPr>
      </p:pic>
      <p:pic>
        <p:nvPicPr>
          <p:cNvPr id="9" name="Picture 8">
            <a:extLst>
              <a:ext uri="{FF2B5EF4-FFF2-40B4-BE49-F238E27FC236}">
                <a16:creationId xmlns:a16="http://schemas.microsoft.com/office/drawing/2014/main" id="{E306B4DA-5F10-B594-1E4E-E95A16D6F4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7730" y="1813236"/>
            <a:ext cx="5925520" cy="4521576"/>
          </a:xfrm>
          <a:prstGeom prst="rect">
            <a:avLst/>
          </a:prstGeom>
        </p:spPr>
      </p:pic>
    </p:spTree>
    <p:extLst>
      <p:ext uri="{BB962C8B-B14F-4D97-AF65-F5344CB8AC3E}">
        <p14:creationId xmlns:p14="http://schemas.microsoft.com/office/powerpoint/2010/main" val="479274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E84E0-ECFF-3C00-6A58-976D190CD96D}"/>
              </a:ext>
            </a:extLst>
          </p:cNvPr>
          <p:cNvSpPr>
            <a:spLocks noGrp="1"/>
          </p:cNvSpPr>
          <p:nvPr>
            <p:ph type="title"/>
          </p:nvPr>
        </p:nvSpPr>
        <p:spPr/>
        <p:txBody>
          <a:bodyPr/>
          <a:lstStyle/>
          <a:p>
            <a:r>
              <a:rPr lang="en-US" dirty="0"/>
              <a:t>Code testing</a:t>
            </a:r>
          </a:p>
        </p:txBody>
      </p:sp>
      <p:pic>
        <p:nvPicPr>
          <p:cNvPr id="7" name="Content Placeholder 6">
            <a:extLst>
              <a:ext uri="{FF2B5EF4-FFF2-40B4-BE49-F238E27FC236}">
                <a16:creationId xmlns:a16="http://schemas.microsoft.com/office/drawing/2014/main" id="{62D4C3EA-BAC5-A387-6217-77730E5934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28801"/>
            <a:ext cx="10515600" cy="4664074"/>
          </a:xfrm>
          <a:prstGeom prst="rect">
            <a:avLst/>
          </a:prstGeom>
        </p:spPr>
      </p:pic>
    </p:spTree>
    <p:extLst>
      <p:ext uri="{BB962C8B-B14F-4D97-AF65-F5344CB8AC3E}">
        <p14:creationId xmlns:p14="http://schemas.microsoft.com/office/powerpoint/2010/main" val="363187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02035A-A7CA-C82E-A6A4-DF8671338AFE}"/>
              </a:ext>
            </a:extLst>
          </p:cNvPr>
          <p:cNvSpPr>
            <a:spLocks noGrp="1"/>
          </p:cNvSpPr>
          <p:nvPr>
            <p:ph type="title"/>
          </p:nvPr>
        </p:nvSpPr>
        <p:spPr/>
        <p:txBody>
          <a:bodyPr/>
          <a:lstStyle/>
          <a:p>
            <a:r>
              <a:rPr lang="en-US" dirty="0"/>
              <a:t>Code testing</a:t>
            </a:r>
          </a:p>
        </p:txBody>
      </p:sp>
      <p:pic>
        <p:nvPicPr>
          <p:cNvPr id="5" name="Content Placeholder 4">
            <a:extLst>
              <a:ext uri="{FF2B5EF4-FFF2-40B4-BE49-F238E27FC236}">
                <a16:creationId xmlns:a16="http://schemas.microsoft.com/office/drawing/2014/main" id="{142CD0F2-4FB4-3BA0-5B02-B3F41567933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199" y="1928813"/>
            <a:ext cx="10515599" cy="4564062"/>
          </a:xfrm>
        </p:spPr>
      </p:pic>
    </p:spTree>
    <p:extLst>
      <p:ext uri="{BB962C8B-B14F-4D97-AF65-F5344CB8AC3E}">
        <p14:creationId xmlns:p14="http://schemas.microsoft.com/office/powerpoint/2010/main" val="287320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038992-E26C-310C-D01A-C0C28FA901C4}"/>
              </a:ext>
            </a:extLst>
          </p:cNvPr>
          <p:cNvSpPr>
            <a:spLocks noGrp="1"/>
          </p:cNvSpPr>
          <p:nvPr>
            <p:ph type="title"/>
          </p:nvPr>
        </p:nvSpPr>
        <p:spPr>
          <a:xfrm>
            <a:off x="5297762" y="329184"/>
            <a:ext cx="6251110" cy="1783080"/>
          </a:xfrm>
        </p:spPr>
        <p:txBody>
          <a:bodyPr anchor="b">
            <a:normAutofit/>
          </a:bodyPr>
          <a:lstStyle/>
          <a:p>
            <a:pPr>
              <a:lnSpc>
                <a:spcPct val="90000"/>
              </a:lnSpc>
            </a:pPr>
            <a:r>
              <a:rPr lang="en-US" sz="5600"/>
              <a:t>Some links and texts helped me in my implementation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FE6ED2C-81DD-E0E9-DBB1-E22DCA3ABF52}"/>
              </a:ext>
            </a:extLst>
          </p:cNvPr>
          <p:cNvSpPr>
            <a:spLocks noGrp="1"/>
          </p:cNvSpPr>
          <p:nvPr>
            <p:ph idx="1"/>
          </p:nvPr>
        </p:nvSpPr>
        <p:spPr>
          <a:xfrm>
            <a:off x="5297762" y="2706624"/>
            <a:ext cx="6251110" cy="3483864"/>
          </a:xfrm>
        </p:spPr>
        <p:txBody>
          <a:bodyPr>
            <a:normAutofit/>
          </a:bodyPr>
          <a:lstStyle/>
          <a:p>
            <a:r>
              <a:rPr lang="en-US" dirty="0"/>
              <a:t>The Linux Programming Interface A Linux and UNIX® System Programming Handbook by Michael </a:t>
            </a:r>
            <a:r>
              <a:rPr lang="en-US" dirty="0" err="1"/>
              <a:t>KerrisK</a:t>
            </a:r>
            <a:r>
              <a:rPr lang="en-US" dirty="0"/>
              <a:t>.</a:t>
            </a:r>
          </a:p>
          <a:p>
            <a:r>
              <a:rPr lang="en-US" dirty="0">
                <a:hlinkClick r:id="rId2"/>
              </a:rPr>
              <a:t>https://arjunsreedharan.org/post/148675821737/memory-allocators-101-write-a-simple-memory</a:t>
            </a:r>
            <a:endParaRPr lang="en-US" dirty="0"/>
          </a:p>
          <a:p>
            <a:r>
              <a:rPr lang="en-US" dirty="0">
                <a:hlinkClick r:id="rId3"/>
              </a:rPr>
              <a:t>https://github.com/practical-tutorials/project-based-learning</a:t>
            </a:r>
            <a:endParaRPr lang="en-US" dirty="0"/>
          </a:p>
        </p:txBody>
      </p:sp>
      <p:pic>
        <p:nvPicPr>
          <p:cNvPr id="6" name="Picture 5" descr="Abstract background">
            <a:extLst>
              <a:ext uri="{FF2B5EF4-FFF2-40B4-BE49-F238E27FC236}">
                <a16:creationId xmlns:a16="http://schemas.microsoft.com/office/drawing/2014/main" id="{E890B877-CB9D-101E-9BF9-84FD62E1AE97}"/>
              </a:ext>
            </a:extLst>
          </p:cNvPr>
          <p:cNvPicPr>
            <a:picLocks noChangeAspect="1"/>
          </p:cNvPicPr>
          <p:nvPr/>
        </p:nvPicPr>
        <p:blipFill rotWithShape="1">
          <a:blip r:embed="rId4"/>
          <a:srcRect l="49403" r="9850"/>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277311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close-up of hands shaking&#10;&#10;Description automatically generated">
            <a:extLst>
              <a:ext uri="{FF2B5EF4-FFF2-40B4-BE49-F238E27FC236}">
                <a16:creationId xmlns:a16="http://schemas.microsoft.com/office/drawing/2014/main" id="{2C5BDFE1-EDEB-17F9-F2A5-708E5A698081}"/>
              </a:ext>
            </a:extLst>
          </p:cNvPr>
          <p:cNvPicPr>
            <a:picLocks noChangeAspect="1"/>
          </p:cNvPicPr>
          <p:nvPr/>
        </p:nvPicPr>
        <p:blipFill rotWithShape="1">
          <a:blip r:embed="rId2">
            <a:extLst>
              <a:ext uri="{28A0092B-C50C-407E-A947-70E740481C1C}">
                <a14:useLocalDpi xmlns:a14="http://schemas.microsoft.com/office/drawing/2010/main" val="0"/>
              </a:ext>
            </a:extLst>
          </a:blip>
          <a:srcRect l="28212" r="27469"/>
          <a:stretch/>
        </p:blipFill>
        <p:spPr>
          <a:xfrm>
            <a:off x="20" y="1"/>
            <a:ext cx="4654276" cy="6858000"/>
          </a:xfrm>
          <a:custGeom>
            <a:avLst/>
            <a:gdLst/>
            <a:ahLst/>
            <a:cxnLst/>
            <a:rect l="l" t="t" r="r" b="b"/>
            <a:pathLst>
              <a:path w="4052542" h="6858000">
                <a:moveTo>
                  <a:pt x="0" y="0"/>
                </a:moveTo>
                <a:lnTo>
                  <a:pt x="4020923" y="0"/>
                </a:lnTo>
                <a:lnTo>
                  <a:pt x="4022656" y="14697"/>
                </a:lnTo>
                <a:cubicBezTo>
                  <a:pt x="4037606" y="98462"/>
                  <a:pt x="4035072" y="183369"/>
                  <a:pt x="4039126" y="267642"/>
                </a:cubicBezTo>
                <a:cubicBezTo>
                  <a:pt x="4043941" y="370699"/>
                  <a:pt x="4037860" y="474136"/>
                  <a:pt x="4035579" y="577446"/>
                </a:cubicBezTo>
                <a:cubicBezTo>
                  <a:pt x="4033805" y="665399"/>
                  <a:pt x="4025063" y="753226"/>
                  <a:pt x="4027724" y="841306"/>
                </a:cubicBezTo>
                <a:cubicBezTo>
                  <a:pt x="4027914" y="844352"/>
                  <a:pt x="4027914" y="847398"/>
                  <a:pt x="4027724" y="850444"/>
                </a:cubicBezTo>
                <a:cubicBezTo>
                  <a:pt x="4019615" y="947281"/>
                  <a:pt x="4019615" y="1044626"/>
                  <a:pt x="4027724" y="1141464"/>
                </a:cubicBezTo>
                <a:cubicBezTo>
                  <a:pt x="4030296" y="1181772"/>
                  <a:pt x="4029574" y="1222221"/>
                  <a:pt x="4025570" y="1262415"/>
                </a:cubicBezTo>
                <a:cubicBezTo>
                  <a:pt x="4021769" y="1313563"/>
                  <a:pt x="4009606" y="1365472"/>
                  <a:pt x="4018348" y="1416238"/>
                </a:cubicBezTo>
                <a:cubicBezTo>
                  <a:pt x="4024037" y="1458058"/>
                  <a:pt x="4027166" y="1500194"/>
                  <a:pt x="4027724" y="1542394"/>
                </a:cubicBezTo>
                <a:cubicBezTo>
                  <a:pt x="4032158" y="1636820"/>
                  <a:pt x="4027977" y="1731753"/>
                  <a:pt x="4026330" y="1826433"/>
                </a:cubicBezTo>
                <a:cubicBezTo>
                  <a:pt x="4024556" y="1936724"/>
                  <a:pt x="4027344" y="2047015"/>
                  <a:pt x="4018475" y="2157432"/>
                </a:cubicBezTo>
                <a:cubicBezTo>
                  <a:pt x="4013597" y="2246629"/>
                  <a:pt x="4013597" y="2336029"/>
                  <a:pt x="4018475" y="2425226"/>
                </a:cubicBezTo>
                <a:cubicBezTo>
                  <a:pt x="4020882" y="2506961"/>
                  <a:pt x="4033172" y="2587934"/>
                  <a:pt x="4031145" y="2670557"/>
                </a:cubicBezTo>
                <a:cubicBezTo>
                  <a:pt x="4028737" y="2766886"/>
                  <a:pt x="4017335" y="2862962"/>
                  <a:pt x="4020882" y="2959546"/>
                </a:cubicBezTo>
                <a:cubicBezTo>
                  <a:pt x="4022529" y="3005617"/>
                  <a:pt x="4022656" y="3051688"/>
                  <a:pt x="4023543" y="3097758"/>
                </a:cubicBezTo>
                <a:cubicBezTo>
                  <a:pt x="4024683" y="3153221"/>
                  <a:pt x="4034692" y="3208556"/>
                  <a:pt x="4029117" y="3263892"/>
                </a:cubicBezTo>
                <a:cubicBezTo>
                  <a:pt x="4019869" y="3356161"/>
                  <a:pt x="3995923" y="3446906"/>
                  <a:pt x="4010873" y="3541459"/>
                </a:cubicBezTo>
                <a:cubicBezTo>
                  <a:pt x="4019108" y="3593495"/>
                  <a:pt x="4028357" y="3645658"/>
                  <a:pt x="4033172" y="3698201"/>
                </a:cubicBezTo>
                <a:cubicBezTo>
                  <a:pt x="4037353" y="3745160"/>
                  <a:pt x="4047868" y="3792881"/>
                  <a:pt x="4039886" y="3839586"/>
                </a:cubicBezTo>
                <a:cubicBezTo>
                  <a:pt x="4033045" y="3879565"/>
                  <a:pt x="4036592" y="3919544"/>
                  <a:pt x="4031271" y="3959523"/>
                </a:cubicBezTo>
                <a:cubicBezTo>
                  <a:pt x="4024303" y="4011939"/>
                  <a:pt x="4020629" y="4065244"/>
                  <a:pt x="4015308" y="4118042"/>
                </a:cubicBezTo>
                <a:cubicBezTo>
                  <a:pt x="4010620" y="4165889"/>
                  <a:pt x="4006946" y="4213610"/>
                  <a:pt x="4019615" y="4258539"/>
                </a:cubicBezTo>
                <a:cubicBezTo>
                  <a:pt x="4050656" y="4371622"/>
                  <a:pt x="4033679" y="4484070"/>
                  <a:pt x="4022023" y="4596391"/>
                </a:cubicBezTo>
                <a:cubicBezTo>
                  <a:pt x="4016321" y="4650965"/>
                  <a:pt x="4007959" y="4708712"/>
                  <a:pt x="4020629" y="4758718"/>
                </a:cubicBezTo>
                <a:cubicBezTo>
                  <a:pt x="4043941" y="4847432"/>
                  <a:pt x="4025697" y="4931705"/>
                  <a:pt x="4015561" y="5016866"/>
                </a:cubicBezTo>
                <a:cubicBezTo>
                  <a:pt x="4003335" y="5100174"/>
                  <a:pt x="4005096" y="5184929"/>
                  <a:pt x="4020756" y="5267654"/>
                </a:cubicBezTo>
                <a:cubicBezTo>
                  <a:pt x="4033172" y="5326035"/>
                  <a:pt x="4033172" y="5385432"/>
                  <a:pt x="4034692" y="5444194"/>
                </a:cubicBezTo>
                <a:cubicBezTo>
                  <a:pt x="4035579" y="5481001"/>
                  <a:pt x="4022023" y="5518441"/>
                  <a:pt x="4013027" y="5555120"/>
                </a:cubicBezTo>
                <a:cubicBezTo>
                  <a:pt x="3996937" y="5621371"/>
                  <a:pt x="3991109" y="5688636"/>
                  <a:pt x="4013027" y="5753237"/>
                </a:cubicBezTo>
                <a:cubicBezTo>
                  <a:pt x="4043561" y="5842713"/>
                  <a:pt x="4061045" y="5932189"/>
                  <a:pt x="4048375" y="6026870"/>
                </a:cubicBezTo>
                <a:cubicBezTo>
                  <a:pt x="4041027" y="6085251"/>
                  <a:pt x="4039380" y="6144902"/>
                  <a:pt x="4028357" y="6202522"/>
                </a:cubicBezTo>
                <a:cubicBezTo>
                  <a:pt x="4010240" y="6298091"/>
                  <a:pt x="4016701" y="6393024"/>
                  <a:pt x="4031145" y="6487196"/>
                </a:cubicBezTo>
                <a:cubicBezTo>
                  <a:pt x="4041293" y="6565885"/>
                  <a:pt x="4042395" y="6645474"/>
                  <a:pt x="4034439" y="6724403"/>
                </a:cubicBezTo>
                <a:lnTo>
                  <a:pt x="4025206" y="6858000"/>
                </a:lnTo>
                <a:lnTo>
                  <a:pt x="0" y="6858000"/>
                </a:lnTo>
                <a:close/>
              </a:path>
            </a:pathLst>
          </a:custGeom>
        </p:spPr>
      </p:pic>
      <p:sp>
        <p:nvSpPr>
          <p:cNvPr id="4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A9E8478C-4815-7C0F-9902-70F5794A8AA5}"/>
              </a:ext>
            </a:extLst>
          </p:cNvPr>
          <p:cNvSpPr>
            <a:spLocks noGrp="1"/>
          </p:cNvSpPr>
          <p:nvPr>
            <p:ph idx="1"/>
          </p:nvPr>
        </p:nvSpPr>
        <p:spPr>
          <a:xfrm>
            <a:off x="6004874" y="2706624"/>
            <a:ext cx="5543998" cy="1535438"/>
          </a:xfrm>
        </p:spPr>
        <p:txBody>
          <a:bodyPr>
            <a:normAutofit/>
          </a:bodyPr>
          <a:lstStyle/>
          <a:p>
            <a:pPr marL="0" indent="0">
              <a:lnSpc>
                <a:spcPct val="100000"/>
              </a:lnSpc>
              <a:buNone/>
            </a:pPr>
            <a:r>
              <a:rPr lang="en-US" sz="6000" dirty="0"/>
              <a:t>Eng \ Reda </a:t>
            </a:r>
            <a:r>
              <a:rPr lang="en-US" sz="6000" dirty="0" err="1"/>
              <a:t>Maherr</a:t>
            </a:r>
            <a:endParaRPr lang="en-US" sz="6000" dirty="0"/>
          </a:p>
          <a:p>
            <a:pPr marL="0" indent="0">
              <a:lnSpc>
                <a:spcPct val="100000"/>
              </a:lnSpc>
              <a:buNone/>
            </a:pPr>
            <a:endParaRPr lang="en-US" sz="2400" dirty="0"/>
          </a:p>
          <a:p>
            <a:pPr marL="0" indent="0">
              <a:lnSpc>
                <a:spcPct val="100000"/>
              </a:lnSpc>
              <a:buNone/>
            </a:pPr>
            <a:endParaRPr lang="en-US" sz="2400" dirty="0"/>
          </a:p>
        </p:txBody>
      </p:sp>
      <p:sp>
        <p:nvSpPr>
          <p:cNvPr id="5" name="TextBox 4">
            <a:extLst>
              <a:ext uri="{FF2B5EF4-FFF2-40B4-BE49-F238E27FC236}">
                <a16:creationId xmlns:a16="http://schemas.microsoft.com/office/drawing/2014/main" id="{C5437544-2FE5-2EF6-34DE-52A871A03EE9}"/>
              </a:ext>
            </a:extLst>
          </p:cNvPr>
          <p:cNvSpPr txBox="1"/>
          <p:nvPr/>
        </p:nvSpPr>
        <p:spPr>
          <a:xfrm>
            <a:off x="3047215" y="3246690"/>
            <a:ext cx="6094428" cy="369332"/>
          </a:xfrm>
          <a:prstGeom prst="rect">
            <a:avLst/>
          </a:prstGeom>
          <a:noFill/>
        </p:spPr>
        <p:txBody>
          <a:bodyPr wrap="square">
            <a:spAutoFit/>
          </a:bodyPr>
          <a:lstStyle/>
          <a:p>
            <a:endParaRPr lang="en-US"/>
          </a:p>
        </p:txBody>
      </p:sp>
    </p:spTree>
    <p:extLst>
      <p:ext uri="{BB962C8B-B14F-4D97-AF65-F5344CB8AC3E}">
        <p14:creationId xmlns:p14="http://schemas.microsoft.com/office/powerpoint/2010/main" val="1276730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6DD4BC9-E6FB-21F7-53B9-07D26E30D966}"/>
              </a:ext>
            </a:extLst>
          </p:cNvPr>
          <p:cNvSpPr>
            <a:spLocks noGrp="1"/>
          </p:cNvSpPr>
          <p:nvPr>
            <p:ph type="title"/>
          </p:nvPr>
        </p:nvSpPr>
        <p:spPr>
          <a:xfrm>
            <a:off x="4133851" y="329184"/>
            <a:ext cx="7415022" cy="1783080"/>
          </a:xfrm>
        </p:spPr>
        <p:txBody>
          <a:bodyPr anchor="b">
            <a:normAutofit/>
          </a:bodyPr>
          <a:lstStyle/>
          <a:p>
            <a:r>
              <a:rPr lang="en-US" sz="7200" dirty="0"/>
              <a:t>Heap memory </a:t>
            </a:r>
          </a:p>
        </p:txBody>
      </p:sp>
      <p:sp>
        <p:nvSpPr>
          <p:cNvPr id="2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98FAEA-AC8B-3398-817C-D1D98F0A79D7}"/>
              </a:ext>
            </a:extLst>
          </p:cNvPr>
          <p:cNvSpPr>
            <a:spLocks noGrp="1"/>
          </p:cNvSpPr>
          <p:nvPr>
            <p:ph idx="1"/>
          </p:nvPr>
        </p:nvSpPr>
        <p:spPr>
          <a:xfrm>
            <a:off x="5022512" y="2706624"/>
            <a:ext cx="6526361" cy="3914774"/>
          </a:xfrm>
        </p:spPr>
        <p:txBody>
          <a:bodyPr>
            <a:normAutofit lnSpcReduction="10000"/>
          </a:bodyPr>
          <a:lstStyle/>
          <a:p>
            <a:pPr>
              <a:lnSpc>
                <a:spcPct val="100000"/>
              </a:lnSpc>
            </a:pPr>
            <a:r>
              <a:rPr lang="en-US" sz="2400" b="1" dirty="0"/>
              <a:t>Many system programs need to be able to allocate extra memory for dynamic data structures (e.g., linked lists and binary trees), whose size depends on information that is available only at run time,  process can allocate memory by increasing the size of the heap, a variable size segment of contiguous virtual memory that begins just after the uninitialized data segment of a process and grows and shrinks as memory is allocated and freed.</a:t>
            </a:r>
          </a:p>
          <a:p>
            <a:pPr>
              <a:lnSpc>
                <a:spcPct val="100000"/>
              </a:lnSpc>
            </a:pPr>
            <a:r>
              <a:rPr lang="en-US" sz="2400" b="1" dirty="0"/>
              <a:t>The limit of heap memory section is referred by program break .</a:t>
            </a:r>
          </a:p>
          <a:p>
            <a:pPr>
              <a:lnSpc>
                <a:spcPct val="100000"/>
              </a:lnSpc>
            </a:pPr>
            <a:r>
              <a:rPr lang="en-US" sz="2400" b="1" dirty="0"/>
              <a:t>To save memory space kernel increase heap memory by moving  as process need program break , it moves program break with a large space to </a:t>
            </a:r>
            <a:r>
              <a:rPr lang="en-US" sz="2400" b="1" dirty="0" err="1"/>
              <a:t>avoide</a:t>
            </a:r>
            <a:r>
              <a:rPr lang="en-US" sz="2400" b="1" dirty="0"/>
              <a:t> calling system call </a:t>
            </a:r>
            <a:r>
              <a:rPr lang="en-US" sz="2400" b="1" dirty="0" err="1"/>
              <a:t>sbrk</a:t>
            </a:r>
            <a:r>
              <a:rPr lang="en-US" sz="2400" b="1" dirty="0"/>
              <a:t> or </a:t>
            </a:r>
            <a:r>
              <a:rPr lang="en-US" sz="2400" b="1" dirty="0" err="1"/>
              <a:t>brk</a:t>
            </a:r>
            <a:r>
              <a:rPr lang="en-US" sz="2400" b="1" dirty="0"/>
              <a:t> many times.</a:t>
            </a:r>
          </a:p>
          <a:p>
            <a:pPr>
              <a:lnSpc>
                <a:spcPct val="100000"/>
              </a:lnSpc>
            </a:pPr>
            <a:endParaRPr lang="en-US" sz="2000" dirty="0"/>
          </a:p>
          <a:p>
            <a:pPr marL="0" indent="0">
              <a:lnSpc>
                <a:spcPct val="100000"/>
              </a:lnSpc>
              <a:buNone/>
            </a:pPr>
            <a:endParaRPr lang="en-US" sz="2000" dirty="0"/>
          </a:p>
        </p:txBody>
      </p:sp>
      <p:pic>
        <p:nvPicPr>
          <p:cNvPr id="5" name="Picture 4" descr="An electronic circuit board in blue colour">
            <a:extLst>
              <a:ext uri="{FF2B5EF4-FFF2-40B4-BE49-F238E27FC236}">
                <a16:creationId xmlns:a16="http://schemas.microsoft.com/office/drawing/2014/main" id="{42BBEED8-A1AE-3D48-E9CE-8E33D6A3BF15}"/>
              </a:ext>
            </a:extLst>
          </p:cNvPr>
          <p:cNvPicPr>
            <a:picLocks noChangeAspect="1"/>
          </p:cNvPicPr>
          <p:nvPr/>
        </p:nvPicPr>
        <p:blipFill rotWithShape="1">
          <a:blip r:embed="rId2"/>
          <a:srcRect l="9395" r="45273" b="-1"/>
          <a:stretch/>
        </p:blipFill>
        <p:spPr>
          <a:xfrm>
            <a:off x="1" y="10"/>
            <a:ext cx="3981449"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776955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061A9B0-3B71-19B5-079E-30D9E4FD7245}"/>
              </a:ext>
            </a:extLst>
          </p:cNvPr>
          <p:cNvSpPr>
            <a:spLocks noGrp="1"/>
          </p:cNvSpPr>
          <p:nvPr>
            <p:ph type="title"/>
          </p:nvPr>
        </p:nvSpPr>
        <p:spPr>
          <a:xfrm>
            <a:off x="4857750" y="329184"/>
            <a:ext cx="6691122" cy="1783080"/>
          </a:xfrm>
        </p:spPr>
        <p:txBody>
          <a:bodyPr anchor="b">
            <a:normAutofit/>
          </a:bodyPr>
          <a:lstStyle/>
          <a:p>
            <a:r>
              <a:rPr lang="en-US" sz="7200"/>
              <a:t>project goals</a:t>
            </a:r>
          </a:p>
        </p:txBody>
      </p:sp>
      <p:sp>
        <p:nvSpPr>
          <p:cNvPr id="27"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A9B540D-68A8-2D6A-1E73-CF63F0ECFA7D}"/>
              </a:ext>
            </a:extLst>
          </p:cNvPr>
          <p:cNvSpPr>
            <a:spLocks noGrp="1"/>
          </p:cNvSpPr>
          <p:nvPr>
            <p:ph idx="1"/>
          </p:nvPr>
        </p:nvSpPr>
        <p:spPr>
          <a:xfrm>
            <a:off x="4857750" y="2706624"/>
            <a:ext cx="6691122" cy="3794760"/>
          </a:xfrm>
        </p:spPr>
        <p:txBody>
          <a:bodyPr>
            <a:normAutofit lnSpcReduction="10000"/>
          </a:bodyPr>
          <a:lstStyle/>
          <a:p>
            <a:pPr>
              <a:lnSpc>
                <a:spcPct val="100000"/>
              </a:lnSpc>
            </a:pPr>
            <a:r>
              <a:rPr lang="en-US" sz="2400" b="1" dirty="0"/>
              <a:t>We need to mange the heap of the process by implementing our malloc and free functions.</a:t>
            </a:r>
          </a:p>
          <a:p>
            <a:pPr>
              <a:lnSpc>
                <a:spcPct val="100000"/>
              </a:lnSpc>
            </a:pPr>
            <a:r>
              <a:rPr lang="en-US" sz="2400" b="1" dirty="0"/>
              <a:t>Another important goal in this code is to manage size of the heap and controlling the moving of the program break which determine the limit of the heap by increasing the size of the heap when we need more memory or by decreasing size of heap when we deallocate blocks.</a:t>
            </a:r>
          </a:p>
          <a:p>
            <a:pPr>
              <a:lnSpc>
                <a:spcPct val="100000"/>
              </a:lnSpc>
            </a:pPr>
            <a:r>
              <a:rPr lang="en-US" sz="2400" b="1" dirty="0"/>
              <a:t>After implementing the code we need to test it well in </a:t>
            </a:r>
            <a:r>
              <a:rPr lang="en-US" sz="2400" b="1" dirty="0" err="1"/>
              <a:t>deffirent</a:t>
            </a:r>
            <a:r>
              <a:rPr lang="en-US" sz="2400" b="1" dirty="0"/>
              <a:t> cases to make sure that is working well.</a:t>
            </a:r>
          </a:p>
          <a:p>
            <a:pPr>
              <a:lnSpc>
                <a:spcPct val="100000"/>
              </a:lnSpc>
            </a:pPr>
            <a:r>
              <a:rPr lang="en-US" sz="2400" b="1" dirty="0"/>
              <a:t>Finaly I will try to built the code as a shared library and replace it with GNU </a:t>
            </a:r>
            <a:r>
              <a:rPr lang="en-US" sz="2400" b="1" dirty="0" err="1"/>
              <a:t>libc</a:t>
            </a:r>
            <a:r>
              <a:rPr lang="en-US" sz="2400" b="1" dirty="0"/>
              <a:t> and trying to run some process like bash , ls , vim </a:t>
            </a:r>
            <a:r>
              <a:rPr lang="en-US" sz="2400" dirty="0"/>
              <a:t>….  .</a:t>
            </a:r>
          </a:p>
          <a:p>
            <a:pPr>
              <a:lnSpc>
                <a:spcPct val="100000"/>
              </a:lnSpc>
            </a:pPr>
            <a:endParaRPr lang="en-US" sz="2000" dirty="0"/>
          </a:p>
          <a:p>
            <a:pPr>
              <a:lnSpc>
                <a:spcPct val="100000"/>
              </a:lnSpc>
            </a:pPr>
            <a:endParaRPr lang="en-US" sz="2000" dirty="0"/>
          </a:p>
        </p:txBody>
      </p:sp>
      <p:pic>
        <p:nvPicPr>
          <p:cNvPr id="5" name="Picture 4" descr="Computer script on a screen">
            <a:extLst>
              <a:ext uri="{FF2B5EF4-FFF2-40B4-BE49-F238E27FC236}">
                <a16:creationId xmlns:a16="http://schemas.microsoft.com/office/drawing/2014/main" id="{39B25715-C6F0-E087-730C-36BE6CC366AD}"/>
              </a:ext>
            </a:extLst>
          </p:cNvPr>
          <p:cNvPicPr>
            <a:picLocks noChangeAspect="1"/>
          </p:cNvPicPr>
          <p:nvPr/>
        </p:nvPicPr>
        <p:blipFill rotWithShape="1">
          <a:blip r:embed="rId2"/>
          <a:srcRect l="7122" r="47547" b="-1"/>
          <a:stretch/>
        </p:blipFill>
        <p:spPr>
          <a:xfrm>
            <a:off x="1" y="10"/>
            <a:ext cx="465734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558229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E7722D0-3695-467D-2C99-FC06F3138630}"/>
              </a:ext>
            </a:extLst>
          </p:cNvPr>
          <p:cNvSpPr>
            <a:spLocks noGrp="1"/>
          </p:cNvSpPr>
          <p:nvPr>
            <p:ph type="title"/>
          </p:nvPr>
        </p:nvSpPr>
        <p:spPr>
          <a:xfrm>
            <a:off x="4514850" y="329184"/>
            <a:ext cx="7034022" cy="1783080"/>
          </a:xfrm>
        </p:spPr>
        <p:txBody>
          <a:bodyPr anchor="b">
            <a:normAutofit/>
          </a:bodyPr>
          <a:lstStyle/>
          <a:p>
            <a:pPr>
              <a:lnSpc>
                <a:spcPct val="90000"/>
              </a:lnSpc>
            </a:pPr>
            <a:r>
              <a:rPr lang="en-US" sz="6100" dirty="0"/>
              <a:t>Ideas of my Implementation</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F6EACF3-19F6-8E91-E3EE-8DD81647C5FF}"/>
              </a:ext>
            </a:extLst>
          </p:cNvPr>
          <p:cNvSpPr>
            <a:spLocks noGrp="1"/>
          </p:cNvSpPr>
          <p:nvPr>
            <p:ph idx="1"/>
          </p:nvPr>
        </p:nvSpPr>
        <p:spPr>
          <a:xfrm>
            <a:off x="4514850" y="2706624"/>
            <a:ext cx="7034022" cy="3822192"/>
          </a:xfrm>
        </p:spPr>
        <p:txBody>
          <a:bodyPr>
            <a:noAutofit/>
          </a:bodyPr>
          <a:lstStyle/>
          <a:p>
            <a:pPr>
              <a:lnSpc>
                <a:spcPct val="100000"/>
              </a:lnSpc>
            </a:pPr>
            <a:r>
              <a:rPr lang="en-US" sz="2000" b="1" dirty="0"/>
              <a:t>The returned block  size is not only the needed size from the process but we allocate an extra size to hold the meta data of this block . Meta data helped me after that to trace the allocated blocks and in managing my heap.</a:t>
            </a:r>
          </a:p>
          <a:p>
            <a:pPr>
              <a:lnSpc>
                <a:spcPct val="100000"/>
              </a:lnSpc>
            </a:pPr>
            <a:r>
              <a:rPr lang="en-US" sz="2000" b="1" dirty="0"/>
              <a:t>I think in tow ways to implement my allocated and free block:</a:t>
            </a:r>
          </a:p>
          <a:p>
            <a:pPr lvl="1">
              <a:lnSpc>
                <a:spcPct val="100000"/>
              </a:lnSpc>
            </a:pPr>
            <a:r>
              <a:rPr lang="en-US" sz="2000" b="1" dirty="0"/>
              <a:t>First idea : I will use a double linked list for freed blocks only and when we want to allocate a block we remove it from user ,I had been interested in this idea at first and decided to use it but faced I problem “let us say that was not found now” this problem was how I will allocate the meta data from the area of the block. </a:t>
            </a:r>
          </a:p>
          <a:p>
            <a:pPr lvl="1">
              <a:lnSpc>
                <a:spcPct val="100000"/>
              </a:lnSpc>
            </a:pPr>
            <a:r>
              <a:rPr lang="en-US" sz="2000" b="1" dirty="0"/>
              <a:t>Second idea : is to implement a single linked list for free and allocated blocks with marking the allocated block with a flag to.</a:t>
            </a:r>
          </a:p>
          <a:p>
            <a:pPr lvl="1">
              <a:lnSpc>
                <a:spcPct val="100000"/>
              </a:lnSpc>
            </a:pPr>
            <a:r>
              <a:rPr lang="en-US" sz="2000" b="1" dirty="0"/>
              <a:t>I used second implementation in my project.</a:t>
            </a:r>
          </a:p>
        </p:txBody>
      </p:sp>
      <p:pic>
        <p:nvPicPr>
          <p:cNvPr id="5" name="Picture 4" descr="3D blocks cube drawn on a chalkboard">
            <a:extLst>
              <a:ext uri="{FF2B5EF4-FFF2-40B4-BE49-F238E27FC236}">
                <a16:creationId xmlns:a16="http://schemas.microsoft.com/office/drawing/2014/main" id="{414B9B8A-4724-8B82-8670-A506F9741F44}"/>
              </a:ext>
            </a:extLst>
          </p:cNvPr>
          <p:cNvPicPr>
            <a:picLocks noChangeAspect="1"/>
          </p:cNvPicPr>
          <p:nvPr/>
        </p:nvPicPr>
        <p:blipFill rotWithShape="1">
          <a:blip r:embed="rId2"/>
          <a:srcRect l="9883" r="44786" b="-1"/>
          <a:stretch/>
        </p:blipFill>
        <p:spPr>
          <a:xfrm>
            <a:off x="1" y="10"/>
            <a:ext cx="380047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3108505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7C91-419B-9FEE-D422-70B38442CBA6}"/>
              </a:ext>
            </a:extLst>
          </p:cNvPr>
          <p:cNvSpPr>
            <a:spLocks noGrp="1"/>
          </p:cNvSpPr>
          <p:nvPr>
            <p:ph type="title"/>
          </p:nvPr>
        </p:nvSpPr>
        <p:spPr/>
        <p:txBody>
          <a:bodyPr/>
          <a:lstStyle/>
          <a:p>
            <a:r>
              <a:rPr lang="en-US"/>
              <a:t>The code implementation </a:t>
            </a:r>
            <a:endParaRPr lang="en-US" dirty="0"/>
          </a:p>
        </p:txBody>
      </p:sp>
      <p:sp>
        <p:nvSpPr>
          <p:cNvPr id="3" name="Content Placeholder 2">
            <a:extLst>
              <a:ext uri="{FF2B5EF4-FFF2-40B4-BE49-F238E27FC236}">
                <a16:creationId xmlns:a16="http://schemas.microsoft.com/office/drawing/2014/main" id="{D8562445-9579-B108-7407-4126129381D5}"/>
              </a:ext>
            </a:extLst>
          </p:cNvPr>
          <p:cNvSpPr>
            <a:spLocks noGrp="1"/>
          </p:cNvSpPr>
          <p:nvPr>
            <p:ph idx="1"/>
          </p:nvPr>
        </p:nvSpPr>
        <p:spPr/>
        <p:txBody>
          <a:bodyPr/>
          <a:lstStyle/>
          <a:p>
            <a:r>
              <a:rPr lang="en-US" sz="2400" b="1" dirty="0"/>
              <a:t>This animation simplify  how my design is working. </a:t>
            </a:r>
          </a:p>
          <a:p>
            <a:pPr marL="0" indent="0">
              <a:buNone/>
            </a:pPr>
            <a:endParaRPr lang="en-US" dirty="0"/>
          </a:p>
        </p:txBody>
      </p:sp>
      <p:sp>
        <p:nvSpPr>
          <p:cNvPr id="4" name="Rectangle 3">
            <a:extLst>
              <a:ext uri="{FF2B5EF4-FFF2-40B4-BE49-F238E27FC236}">
                <a16:creationId xmlns:a16="http://schemas.microsoft.com/office/drawing/2014/main" id="{3A05CCFF-5DF7-4A5C-9161-0323A1A9C0BB}"/>
              </a:ext>
            </a:extLst>
          </p:cNvPr>
          <p:cNvSpPr/>
          <p:nvPr/>
        </p:nvSpPr>
        <p:spPr>
          <a:xfrm>
            <a:off x="1636532" y="2959963"/>
            <a:ext cx="6858755"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fee</a:t>
            </a:r>
            <a:endParaRPr lang="en-US"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6B85D4AD-1619-29C2-23C7-C2608CB25CBA}"/>
              </a:ext>
            </a:extLst>
          </p:cNvPr>
          <p:cNvSpPr/>
          <p:nvPr/>
        </p:nvSpPr>
        <p:spPr>
          <a:xfrm>
            <a:off x="838200" y="2962153"/>
            <a:ext cx="801278"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.BSS</a:t>
            </a:r>
            <a:endParaRPr lang="en-US" dirty="0">
              <a:ln w="0"/>
              <a:solidFill>
                <a:schemeClr val="tx1"/>
              </a:solidFill>
              <a:effectLst>
                <a:outerShdw blurRad="38100" dist="19050" dir="2700000" algn="tl" rotWithShape="0">
                  <a:schemeClr val="dk1">
                    <a:alpha val="40000"/>
                  </a:schemeClr>
                </a:outerShdw>
              </a:effectLst>
            </a:endParaRPr>
          </a:p>
        </p:txBody>
      </p:sp>
      <p:sp>
        <p:nvSpPr>
          <p:cNvPr id="8" name="Rectangle 7">
            <a:extLst>
              <a:ext uri="{FF2B5EF4-FFF2-40B4-BE49-F238E27FC236}">
                <a16:creationId xmlns:a16="http://schemas.microsoft.com/office/drawing/2014/main" id="{2D195561-4BF2-2C31-85A2-4F078F37007D}"/>
              </a:ext>
            </a:extLst>
          </p:cNvPr>
          <p:cNvSpPr/>
          <p:nvPr/>
        </p:nvSpPr>
        <p:spPr>
          <a:xfrm>
            <a:off x="2581126" y="2962153"/>
            <a:ext cx="1680031"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Allocated block</a:t>
            </a:r>
            <a:endParaRPr lang="en-US" dirty="0">
              <a:ln w="0"/>
              <a:solidFill>
                <a:schemeClr val="tx1"/>
              </a:solidFill>
              <a:effectLst>
                <a:outerShdw blurRad="38100" dist="19050" dir="2700000" algn="tl" rotWithShape="0">
                  <a:schemeClr val="dk1">
                    <a:alpha val="40000"/>
                  </a:schemeClr>
                </a:outerShdw>
              </a:effectLst>
            </a:endParaRPr>
          </a:p>
        </p:txBody>
      </p:sp>
      <p:sp>
        <p:nvSpPr>
          <p:cNvPr id="10" name="Rectangle 9">
            <a:extLst>
              <a:ext uri="{FF2B5EF4-FFF2-40B4-BE49-F238E27FC236}">
                <a16:creationId xmlns:a16="http://schemas.microsoft.com/office/drawing/2014/main" id="{4153738E-87A1-4BF1-8774-2CC57E15B943}"/>
              </a:ext>
            </a:extLst>
          </p:cNvPr>
          <p:cNvSpPr/>
          <p:nvPr/>
        </p:nvSpPr>
        <p:spPr>
          <a:xfrm>
            <a:off x="2001282" y="2953393"/>
            <a:ext cx="286239"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flag</a:t>
            </a:r>
            <a:endParaRPr lang="en-US" dirty="0">
              <a:ln w="0"/>
              <a:solidFill>
                <a:schemeClr val="tx1"/>
              </a:solidFill>
              <a:effectLst>
                <a:outerShdw blurRad="38100" dist="19050" dir="2700000" algn="tl" rotWithShape="0">
                  <a:schemeClr val="dk1">
                    <a:alpha val="40000"/>
                  </a:schemeClr>
                </a:outerShdw>
              </a:effectLst>
            </a:endParaRPr>
          </a:p>
        </p:txBody>
      </p:sp>
      <p:sp>
        <p:nvSpPr>
          <p:cNvPr id="11" name="Rectangle 10">
            <a:extLst>
              <a:ext uri="{FF2B5EF4-FFF2-40B4-BE49-F238E27FC236}">
                <a16:creationId xmlns:a16="http://schemas.microsoft.com/office/drawing/2014/main" id="{28DE4CFE-7A91-7745-6207-C1509CCD1CE1}"/>
              </a:ext>
            </a:extLst>
          </p:cNvPr>
          <p:cNvSpPr/>
          <p:nvPr/>
        </p:nvSpPr>
        <p:spPr>
          <a:xfrm>
            <a:off x="1634714" y="2953393"/>
            <a:ext cx="358810"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next</a:t>
            </a:r>
            <a:endParaRPr lang="en-US" dirty="0">
              <a:ln w="0"/>
              <a:solidFill>
                <a:schemeClr val="tx1"/>
              </a:solidFill>
              <a:effectLst>
                <a:outerShdw blurRad="38100" dist="19050" dir="2700000" algn="tl" rotWithShape="0">
                  <a:schemeClr val="dk1">
                    <a:alpha val="40000"/>
                  </a:schemeClr>
                </a:outerShdw>
              </a:effectLst>
            </a:endParaRPr>
          </a:p>
        </p:txBody>
      </p:sp>
      <p:sp>
        <p:nvSpPr>
          <p:cNvPr id="17" name="Rectangle 16">
            <a:extLst>
              <a:ext uri="{FF2B5EF4-FFF2-40B4-BE49-F238E27FC236}">
                <a16:creationId xmlns:a16="http://schemas.microsoft.com/office/drawing/2014/main" id="{A3E8973B-6557-2604-BBB2-7CFEF87A24E9}"/>
              </a:ext>
            </a:extLst>
          </p:cNvPr>
          <p:cNvSpPr/>
          <p:nvPr/>
        </p:nvSpPr>
        <p:spPr>
          <a:xfrm>
            <a:off x="5214194" y="2966533"/>
            <a:ext cx="3336993"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freed</a:t>
            </a:r>
            <a:endParaRPr lang="en-US" dirty="0">
              <a:ln w="0"/>
              <a:solidFill>
                <a:schemeClr val="tx1"/>
              </a:solidFill>
              <a:effectLst>
                <a:outerShdw blurRad="38100" dist="19050" dir="2700000" algn="tl" rotWithShape="0">
                  <a:schemeClr val="dk1">
                    <a:alpha val="40000"/>
                  </a:schemeClr>
                </a:outerShdw>
              </a:effectLst>
            </a:endParaRPr>
          </a:p>
        </p:txBody>
      </p:sp>
      <p:sp>
        <p:nvSpPr>
          <p:cNvPr id="12" name="Rectangle 11">
            <a:extLst>
              <a:ext uri="{FF2B5EF4-FFF2-40B4-BE49-F238E27FC236}">
                <a16:creationId xmlns:a16="http://schemas.microsoft.com/office/drawing/2014/main" id="{469B81D5-2801-054F-59FD-9E9F9255F387}"/>
              </a:ext>
            </a:extLst>
          </p:cNvPr>
          <p:cNvSpPr/>
          <p:nvPr/>
        </p:nvSpPr>
        <p:spPr>
          <a:xfrm>
            <a:off x="5194228" y="2959963"/>
            <a:ext cx="1737473"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allocated</a:t>
            </a:r>
            <a:endParaRPr lang="en-US" dirty="0">
              <a:ln w="0"/>
              <a:solidFill>
                <a:schemeClr val="tx1"/>
              </a:solidFill>
              <a:effectLst>
                <a:outerShdw blurRad="38100" dist="19050" dir="2700000" algn="tl" rotWithShape="0">
                  <a:schemeClr val="dk1">
                    <a:alpha val="40000"/>
                  </a:schemeClr>
                </a:outerShdw>
              </a:effectLst>
            </a:endParaRPr>
          </a:p>
        </p:txBody>
      </p:sp>
      <p:sp>
        <p:nvSpPr>
          <p:cNvPr id="14" name="Rectangle 13">
            <a:extLst>
              <a:ext uri="{FF2B5EF4-FFF2-40B4-BE49-F238E27FC236}">
                <a16:creationId xmlns:a16="http://schemas.microsoft.com/office/drawing/2014/main" id="{490CB9CA-832D-F19E-8A87-3EC8FB8C027F}"/>
              </a:ext>
            </a:extLst>
          </p:cNvPr>
          <p:cNvSpPr/>
          <p:nvPr/>
        </p:nvSpPr>
        <p:spPr>
          <a:xfrm>
            <a:off x="2295279" y="2953393"/>
            <a:ext cx="285061"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size</a:t>
            </a:r>
            <a:endParaRPr lang="en-US" dirty="0">
              <a:ln w="0"/>
              <a:solidFill>
                <a:schemeClr val="tx1"/>
              </a:solidFill>
              <a:effectLst>
                <a:outerShdw blurRad="38100" dist="19050" dir="2700000" algn="tl" rotWithShape="0">
                  <a:schemeClr val="dk1">
                    <a:alpha val="40000"/>
                  </a:schemeClr>
                </a:outerShdw>
              </a:effectLst>
            </a:endParaRPr>
          </a:p>
        </p:txBody>
      </p:sp>
      <p:sp>
        <p:nvSpPr>
          <p:cNvPr id="15" name="Rectangle 14">
            <a:extLst>
              <a:ext uri="{FF2B5EF4-FFF2-40B4-BE49-F238E27FC236}">
                <a16:creationId xmlns:a16="http://schemas.microsoft.com/office/drawing/2014/main" id="{08FF36DB-7893-BAE6-7192-201A4962BE35}"/>
              </a:ext>
            </a:extLst>
          </p:cNvPr>
          <p:cNvSpPr/>
          <p:nvPr/>
        </p:nvSpPr>
        <p:spPr>
          <a:xfrm>
            <a:off x="4635136" y="2962153"/>
            <a:ext cx="286239"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flag</a:t>
            </a:r>
            <a:endParaRPr lang="en-US" dirty="0">
              <a:ln w="0"/>
              <a:solidFill>
                <a:schemeClr val="tx1"/>
              </a:solidFill>
              <a:effectLst>
                <a:outerShdw blurRad="38100" dist="19050" dir="2700000" algn="tl" rotWithShape="0">
                  <a:schemeClr val="dk1">
                    <a:alpha val="40000"/>
                  </a:schemeClr>
                </a:outerShdw>
              </a:effectLst>
            </a:endParaRPr>
          </a:p>
        </p:txBody>
      </p:sp>
      <p:sp>
        <p:nvSpPr>
          <p:cNvPr id="16" name="Rectangle 15">
            <a:extLst>
              <a:ext uri="{FF2B5EF4-FFF2-40B4-BE49-F238E27FC236}">
                <a16:creationId xmlns:a16="http://schemas.microsoft.com/office/drawing/2014/main" id="{5678FB1C-4537-5581-3662-CC97C5D4AF60}"/>
              </a:ext>
            </a:extLst>
          </p:cNvPr>
          <p:cNvSpPr/>
          <p:nvPr/>
        </p:nvSpPr>
        <p:spPr>
          <a:xfrm>
            <a:off x="4268568" y="2962153"/>
            <a:ext cx="358810"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next</a:t>
            </a:r>
            <a:endParaRPr lang="en-US" dirty="0">
              <a:ln w="0"/>
              <a:solidFill>
                <a:schemeClr val="tx1"/>
              </a:solidFill>
              <a:effectLst>
                <a:outerShdw blurRad="38100" dist="19050" dir="2700000" algn="tl" rotWithShape="0">
                  <a:schemeClr val="dk1">
                    <a:alpha val="40000"/>
                  </a:schemeClr>
                </a:outerShdw>
              </a:effectLst>
            </a:endParaRPr>
          </a:p>
        </p:txBody>
      </p:sp>
      <p:sp>
        <p:nvSpPr>
          <p:cNvPr id="18" name="Rectangle 17">
            <a:extLst>
              <a:ext uri="{FF2B5EF4-FFF2-40B4-BE49-F238E27FC236}">
                <a16:creationId xmlns:a16="http://schemas.microsoft.com/office/drawing/2014/main" id="{F0082AD4-7E5B-8B0C-AFC7-F35CD1992A0F}"/>
              </a:ext>
            </a:extLst>
          </p:cNvPr>
          <p:cNvSpPr/>
          <p:nvPr/>
        </p:nvSpPr>
        <p:spPr>
          <a:xfrm>
            <a:off x="4906840" y="2962153"/>
            <a:ext cx="285061"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size</a:t>
            </a:r>
            <a:endParaRPr lang="en-US" dirty="0">
              <a:ln w="0"/>
              <a:solidFill>
                <a:schemeClr val="tx1"/>
              </a:solidFill>
              <a:effectLst>
                <a:outerShdw blurRad="38100" dist="19050" dir="2700000" algn="tl" rotWithShape="0">
                  <a:schemeClr val="dk1">
                    <a:alpha val="40000"/>
                  </a:schemeClr>
                </a:outerShdw>
              </a:effectLst>
            </a:endParaRPr>
          </a:p>
        </p:txBody>
      </p:sp>
      <p:sp>
        <p:nvSpPr>
          <p:cNvPr id="21" name="Rectangle 20">
            <a:extLst>
              <a:ext uri="{FF2B5EF4-FFF2-40B4-BE49-F238E27FC236}">
                <a16:creationId xmlns:a16="http://schemas.microsoft.com/office/drawing/2014/main" id="{1FC98F54-65AF-0C59-EC72-BC104258D554}"/>
              </a:ext>
            </a:extLst>
          </p:cNvPr>
          <p:cNvSpPr/>
          <p:nvPr/>
        </p:nvSpPr>
        <p:spPr>
          <a:xfrm>
            <a:off x="7838164" y="2970736"/>
            <a:ext cx="721369"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freed</a:t>
            </a:r>
            <a:endParaRPr lang="en-US" dirty="0">
              <a:ln w="0"/>
              <a:solidFill>
                <a:schemeClr val="tx1"/>
              </a:solidFill>
              <a:effectLst>
                <a:outerShdw blurRad="38100" dist="19050" dir="2700000" algn="tl" rotWithShape="0">
                  <a:schemeClr val="dk1">
                    <a:alpha val="40000"/>
                  </a:schemeClr>
                </a:outerShdw>
              </a:effectLst>
            </a:endParaRPr>
          </a:p>
        </p:txBody>
      </p:sp>
      <p:sp>
        <p:nvSpPr>
          <p:cNvPr id="24" name="Rectangle 23">
            <a:extLst>
              <a:ext uri="{FF2B5EF4-FFF2-40B4-BE49-F238E27FC236}">
                <a16:creationId xmlns:a16="http://schemas.microsoft.com/office/drawing/2014/main" id="{59FC6764-95B2-D03B-3E50-5C2820BC856C}"/>
              </a:ext>
            </a:extLst>
          </p:cNvPr>
          <p:cNvSpPr/>
          <p:nvPr/>
        </p:nvSpPr>
        <p:spPr>
          <a:xfrm>
            <a:off x="5166888" y="2959963"/>
            <a:ext cx="1737473"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allocated</a:t>
            </a:r>
            <a:endParaRPr lang="en-US" dirty="0">
              <a:ln w="0"/>
              <a:solidFill>
                <a:schemeClr val="tx1"/>
              </a:solidFill>
              <a:effectLst>
                <a:outerShdw blurRad="38100" dist="19050" dir="2700000" algn="tl" rotWithShape="0">
                  <a:schemeClr val="dk1">
                    <a:alpha val="40000"/>
                  </a:schemeClr>
                </a:outerShdw>
              </a:effectLst>
            </a:endParaRPr>
          </a:p>
        </p:txBody>
      </p:sp>
      <p:sp>
        <p:nvSpPr>
          <p:cNvPr id="27" name="Rectangle 26">
            <a:extLst>
              <a:ext uri="{FF2B5EF4-FFF2-40B4-BE49-F238E27FC236}">
                <a16:creationId xmlns:a16="http://schemas.microsoft.com/office/drawing/2014/main" id="{42F2A944-5175-FD16-4BED-B91827E956E7}"/>
              </a:ext>
            </a:extLst>
          </p:cNvPr>
          <p:cNvSpPr/>
          <p:nvPr/>
        </p:nvSpPr>
        <p:spPr>
          <a:xfrm>
            <a:off x="7256330" y="2966533"/>
            <a:ext cx="286239"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flag</a:t>
            </a:r>
            <a:endParaRPr lang="en-US" dirty="0">
              <a:ln w="0"/>
              <a:solidFill>
                <a:schemeClr val="tx1"/>
              </a:solidFill>
              <a:effectLst>
                <a:outerShdw blurRad="38100" dist="19050" dir="2700000" algn="tl" rotWithShape="0">
                  <a:schemeClr val="dk1">
                    <a:alpha val="40000"/>
                  </a:schemeClr>
                </a:outerShdw>
              </a:effectLst>
            </a:endParaRPr>
          </a:p>
        </p:txBody>
      </p:sp>
      <p:sp>
        <p:nvSpPr>
          <p:cNvPr id="28" name="Rectangle 27">
            <a:extLst>
              <a:ext uri="{FF2B5EF4-FFF2-40B4-BE49-F238E27FC236}">
                <a16:creationId xmlns:a16="http://schemas.microsoft.com/office/drawing/2014/main" id="{35078764-D0CD-3650-F9BF-6A0BE79956EB}"/>
              </a:ext>
            </a:extLst>
          </p:cNvPr>
          <p:cNvSpPr/>
          <p:nvPr/>
        </p:nvSpPr>
        <p:spPr>
          <a:xfrm>
            <a:off x="6889762" y="2966533"/>
            <a:ext cx="358810"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next</a:t>
            </a:r>
            <a:endParaRPr lang="en-US" dirty="0">
              <a:ln w="0"/>
              <a:solidFill>
                <a:schemeClr val="tx1"/>
              </a:solidFill>
              <a:effectLst>
                <a:outerShdw blurRad="38100" dist="19050" dir="2700000" algn="tl" rotWithShape="0">
                  <a:schemeClr val="dk1">
                    <a:alpha val="40000"/>
                  </a:schemeClr>
                </a:outerShdw>
              </a:effectLst>
            </a:endParaRPr>
          </a:p>
        </p:txBody>
      </p:sp>
      <p:sp>
        <p:nvSpPr>
          <p:cNvPr id="29" name="Rectangle 28">
            <a:extLst>
              <a:ext uri="{FF2B5EF4-FFF2-40B4-BE49-F238E27FC236}">
                <a16:creationId xmlns:a16="http://schemas.microsoft.com/office/drawing/2014/main" id="{3ED8F8F1-840E-EC90-C43F-73FE001AC2D5}"/>
              </a:ext>
            </a:extLst>
          </p:cNvPr>
          <p:cNvSpPr/>
          <p:nvPr/>
        </p:nvSpPr>
        <p:spPr>
          <a:xfrm>
            <a:off x="7539153" y="2959963"/>
            <a:ext cx="285061"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size</a:t>
            </a:r>
            <a:endParaRPr lang="en-US" dirty="0">
              <a:ln w="0"/>
              <a:solidFill>
                <a:schemeClr val="tx1"/>
              </a:solidFill>
              <a:effectLst>
                <a:outerShdw blurRad="38100" dist="19050" dir="2700000" algn="tl" rotWithShape="0">
                  <a:schemeClr val="dk1">
                    <a:alpha val="40000"/>
                  </a:schemeClr>
                </a:outerShdw>
              </a:effectLst>
            </a:endParaRPr>
          </a:p>
        </p:txBody>
      </p:sp>
      <p:sp>
        <p:nvSpPr>
          <p:cNvPr id="9" name="Rectangle 8">
            <a:extLst>
              <a:ext uri="{FF2B5EF4-FFF2-40B4-BE49-F238E27FC236}">
                <a16:creationId xmlns:a16="http://schemas.microsoft.com/office/drawing/2014/main" id="{D8A82254-4D35-67CB-BAD6-9C0700841A0C}"/>
              </a:ext>
            </a:extLst>
          </p:cNvPr>
          <p:cNvSpPr/>
          <p:nvPr/>
        </p:nvSpPr>
        <p:spPr>
          <a:xfrm>
            <a:off x="5170121" y="2966533"/>
            <a:ext cx="3392645" cy="2007910"/>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n w="0"/>
                <a:solidFill>
                  <a:schemeClr val="tx1"/>
                </a:solidFill>
                <a:effectLst>
                  <a:outerShdw blurRad="38100" dist="19050" dir="2700000" algn="tl" rotWithShape="0">
                    <a:schemeClr val="dk1">
                      <a:alpha val="40000"/>
                    </a:schemeClr>
                  </a:outerShdw>
                </a:effectLst>
              </a:rPr>
              <a:t>free</a:t>
            </a:r>
            <a:endParaRPr lang="en-US"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622C45FD-3E9F-B830-FF00-A2F1513BE07E}"/>
              </a:ext>
            </a:extLst>
          </p:cNvPr>
          <p:cNvSpPr/>
          <p:nvPr/>
        </p:nvSpPr>
        <p:spPr>
          <a:xfrm>
            <a:off x="5985684" y="2973103"/>
            <a:ext cx="2573850" cy="2007910"/>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697813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barn(inVertical)">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inVertical)">
                                      <p:cBhvr>
                                        <p:cTn id="27" dur="500"/>
                                        <p:tgtEl>
                                          <p:spTgt spid="14"/>
                                        </p:tgtEl>
                                      </p:cBhvr>
                                    </p:animEffect>
                                  </p:childTnLst>
                                </p:cTn>
                              </p:par>
                              <p:par>
                                <p:cTn id="28" presetID="16" presetClass="entr" presetSubtype="21"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barn(inVertical)">
                                      <p:cBhvr>
                                        <p:cTn id="30" dur="500"/>
                                        <p:tgtEl>
                                          <p:spTgt spid="10"/>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barn(inVertical)">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barn(inVertical)">
                                      <p:cBhvr>
                                        <p:cTn id="38" dur="500"/>
                                        <p:tgtEl>
                                          <p:spTgt spid="8"/>
                                        </p:tgtEl>
                                      </p:cBhvr>
                                    </p:animEffec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barn(inVertical)">
                                      <p:cBhvr>
                                        <p:cTn id="43" dur="500"/>
                                        <p:tgtEl>
                                          <p:spTgt spid="18"/>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barn(inVertical)">
                                      <p:cBhvr>
                                        <p:cTn id="46" dur="500"/>
                                        <p:tgtEl>
                                          <p:spTgt spid="15"/>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barn(inVertical)">
                                      <p:cBhvr>
                                        <p:cTn id="49" dur="500"/>
                                        <p:tgtEl>
                                          <p:spTgt spid="16"/>
                                        </p:tgtEl>
                                      </p:cBhvr>
                                    </p:animEffect>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grpId="0" nodeType="clickEffect">
                                  <p:stCondLst>
                                    <p:cond delay="0"/>
                                  </p:stCondLst>
                                  <p:childTnLst>
                                    <p:set>
                                      <p:cBhvr>
                                        <p:cTn id="53" dur="1" fill="hold">
                                          <p:stCondLst>
                                            <p:cond delay="0"/>
                                          </p:stCondLst>
                                        </p:cTn>
                                        <p:tgtEl>
                                          <p:spTgt spid="17"/>
                                        </p:tgtEl>
                                        <p:attrNameLst>
                                          <p:attrName>style.visibility</p:attrName>
                                        </p:attrNameLst>
                                      </p:cBhvr>
                                      <p:to>
                                        <p:strVal val="visible"/>
                                      </p:to>
                                    </p:set>
                                    <p:animEffect transition="in" filter="barn(inVertical)">
                                      <p:cBhvr>
                                        <p:cTn id="54" dur="500"/>
                                        <p:tgtEl>
                                          <p:spTgt spid="17"/>
                                        </p:tgtEl>
                                      </p:cBhvr>
                                    </p:animEffect>
                                  </p:childTnLst>
                                </p:cTn>
                              </p:par>
                            </p:childTnLst>
                          </p:cTn>
                        </p:par>
                      </p:childTnLst>
                    </p:cTn>
                  </p:par>
                  <p:par>
                    <p:cTn id="55" fill="hold">
                      <p:stCondLst>
                        <p:cond delay="indefinite"/>
                      </p:stCondLst>
                      <p:childTnLst>
                        <p:par>
                          <p:cTn id="56" fill="hold">
                            <p:stCondLst>
                              <p:cond delay="0"/>
                            </p:stCondLst>
                            <p:childTnLst>
                              <p:par>
                                <p:cTn id="57" presetID="16" presetClass="entr" presetSubtype="21"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arn(inVertical)">
                                      <p:cBhvr>
                                        <p:cTn id="59" dur="500"/>
                                        <p:tgtEl>
                                          <p:spTgt spid="21"/>
                                        </p:tgtEl>
                                      </p:cBhvr>
                                    </p:animEffect>
                                  </p:childTnLst>
                                </p:cTn>
                              </p:par>
                            </p:childTnLst>
                          </p:cTn>
                        </p:par>
                      </p:childTnLst>
                    </p:cTn>
                  </p:par>
                  <p:par>
                    <p:cTn id="60" fill="hold">
                      <p:stCondLst>
                        <p:cond delay="indefinite"/>
                      </p:stCondLst>
                      <p:childTnLst>
                        <p:par>
                          <p:cTn id="61" fill="hold">
                            <p:stCondLst>
                              <p:cond delay="0"/>
                            </p:stCondLst>
                            <p:childTnLst>
                              <p:par>
                                <p:cTn id="62" presetID="16" presetClass="entr" presetSubtype="21" fill="hold" grpId="0" nodeType="clickEffect">
                                  <p:stCondLst>
                                    <p:cond delay="0"/>
                                  </p:stCondLst>
                                  <p:childTnLst>
                                    <p:set>
                                      <p:cBhvr>
                                        <p:cTn id="63" dur="1" fill="hold">
                                          <p:stCondLst>
                                            <p:cond delay="0"/>
                                          </p:stCondLst>
                                        </p:cTn>
                                        <p:tgtEl>
                                          <p:spTgt spid="12"/>
                                        </p:tgtEl>
                                        <p:attrNameLst>
                                          <p:attrName>style.visibility</p:attrName>
                                        </p:attrNameLst>
                                      </p:cBhvr>
                                      <p:to>
                                        <p:strVal val="visible"/>
                                      </p:to>
                                    </p:set>
                                    <p:animEffect transition="in" filter="barn(inVertical)">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29"/>
                                        </p:tgtEl>
                                        <p:attrNameLst>
                                          <p:attrName>style.visibility</p:attrName>
                                        </p:attrNameLst>
                                      </p:cBhvr>
                                      <p:to>
                                        <p:strVal val="visible"/>
                                      </p:to>
                                    </p:set>
                                    <p:animEffect transition="in" filter="barn(inVertical)">
                                      <p:cBhvr>
                                        <p:cTn id="69" dur="500"/>
                                        <p:tgtEl>
                                          <p:spTgt spid="29"/>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barn(inVertical)">
                                      <p:cBhvr>
                                        <p:cTn id="72" dur="500"/>
                                        <p:tgtEl>
                                          <p:spTgt spid="27"/>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barn(inVertical)">
                                      <p:cBhvr>
                                        <p:cTn id="75" dur="500"/>
                                        <p:tgtEl>
                                          <p:spTgt spid="28"/>
                                        </p:tgtEl>
                                      </p:cBhvr>
                                    </p:animEffect>
                                  </p:childTnLst>
                                </p:cTn>
                              </p:par>
                            </p:childTnLst>
                          </p:cTn>
                        </p:par>
                      </p:childTnLst>
                    </p:cTn>
                  </p:par>
                  <p:par>
                    <p:cTn id="76" fill="hold">
                      <p:stCondLst>
                        <p:cond delay="indefinite"/>
                      </p:stCondLst>
                      <p:childTnLst>
                        <p:par>
                          <p:cTn id="77" fill="hold">
                            <p:stCondLst>
                              <p:cond delay="0"/>
                            </p:stCondLst>
                            <p:childTnLst>
                              <p:par>
                                <p:cTn id="78" presetID="16" presetClass="entr" presetSubtype="21" fill="hold" grpId="0"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barn(inVertical)">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barn(inVertical)">
                                      <p:cBhvr>
                                        <p:cTn id="85" dur="500"/>
                                        <p:tgtEl>
                                          <p:spTgt spid="9"/>
                                        </p:tgtEl>
                                      </p:cBhvr>
                                    </p:animEffect>
                                  </p:childTnLst>
                                </p:cTn>
                              </p:par>
                            </p:childTnLst>
                          </p:cTn>
                        </p:par>
                      </p:childTnLst>
                    </p:cTn>
                  </p:par>
                  <p:par>
                    <p:cTn id="86" fill="hold">
                      <p:stCondLst>
                        <p:cond delay="indefinite"/>
                      </p:stCondLst>
                      <p:childTnLst>
                        <p:par>
                          <p:cTn id="87" fill="hold">
                            <p:stCondLst>
                              <p:cond delay="0"/>
                            </p:stCondLst>
                            <p:childTnLst>
                              <p:par>
                                <p:cTn id="88" presetID="16" presetClass="entr" presetSubtype="21" fill="hold" grpId="0" nodeType="clickEffect">
                                  <p:stCondLst>
                                    <p:cond delay="0"/>
                                  </p:stCondLst>
                                  <p:childTnLst>
                                    <p:set>
                                      <p:cBhvr>
                                        <p:cTn id="89" dur="1" fill="hold">
                                          <p:stCondLst>
                                            <p:cond delay="0"/>
                                          </p:stCondLst>
                                        </p:cTn>
                                        <p:tgtEl>
                                          <p:spTgt spid="7"/>
                                        </p:tgtEl>
                                        <p:attrNameLst>
                                          <p:attrName>style.visibility</p:attrName>
                                        </p:attrNameLst>
                                      </p:cBhvr>
                                      <p:to>
                                        <p:strVal val="visible"/>
                                      </p:to>
                                    </p:set>
                                    <p:animEffect transition="in" filter="barn(inVertical)">
                                      <p:cBhvr>
                                        <p:cTn id="9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animBg="1"/>
      <p:bldP spid="6" grpId="0" animBg="1"/>
      <p:bldP spid="8" grpId="0" animBg="1"/>
      <p:bldP spid="10" grpId="0" animBg="1"/>
      <p:bldP spid="11" grpId="0" animBg="1"/>
      <p:bldP spid="17" grpId="0" animBg="1"/>
      <p:bldP spid="12" grpId="0" animBg="1"/>
      <p:bldP spid="14" grpId="0" animBg="1"/>
      <p:bldP spid="15" grpId="0" animBg="1"/>
      <p:bldP spid="16" grpId="0" animBg="1"/>
      <p:bldP spid="18" grpId="0" animBg="1"/>
      <p:bldP spid="21" grpId="0" animBg="1"/>
      <p:bldP spid="24" grpId="0" animBg="1"/>
      <p:bldP spid="27" grpId="0" animBg="1"/>
      <p:bldP spid="28" grpId="0" animBg="1"/>
      <p:bldP spid="29" grpId="0" animBg="1"/>
      <p:bldP spid="9"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51BBB-DCDD-21B8-8BBA-657742F40562}"/>
              </a:ext>
            </a:extLst>
          </p:cNvPr>
          <p:cNvSpPr>
            <a:spLocks noGrp="1"/>
          </p:cNvSpPr>
          <p:nvPr>
            <p:ph type="title"/>
          </p:nvPr>
        </p:nvSpPr>
        <p:spPr/>
        <p:txBody>
          <a:bodyPr>
            <a:normAutofit/>
          </a:bodyPr>
          <a:lstStyle/>
          <a:p>
            <a:r>
              <a:rPr lang="en-US" dirty="0"/>
              <a:t>Code parts</a:t>
            </a:r>
          </a:p>
        </p:txBody>
      </p:sp>
      <p:sp>
        <p:nvSpPr>
          <p:cNvPr id="3" name="Content Placeholder 2">
            <a:extLst>
              <a:ext uri="{FF2B5EF4-FFF2-40B4-BE49-F238E27FC236}">
                <a16:creationId xmlns:a16="http://schemas.microsoft.com/office/drawing/2014/main" id="{E8CF7692-840F-3454-9029-76876A00CCC2}"/>
              </a:ext>
            </a:extLst>
          </p:cNvPr>
          <p:cNvSpPr>
            <a:spLocks noGrp="1"/>
          </p:cNvSpPr>
          <p:nvPr>
            <p:ph idx="1"/>
          </p:nvPr>
        </p:nvSpPr>
        <p:spPr/>
        <p:txBody>
          <a:bodyPr>
            <a:normAutofit/>
          </a:bodyPr>
          <a:lstStyle/>
          <a:p>
            <a:r>
              <a:rPr lang="en-US" sz="2600" b="1" dirty="0"/>
              <a:t>I used a single linked list to enable me for managing the heap</a:t>
            </a:r>
          </a:p>
          <a:p>
            <a:endParaRPr lang="en-US" sz="2600" b="1" dirty="0"/>
          </a:p>
          <a:p>
            <a:endParaRPr lang="en-US" sz="2600" b="1" dirty="0"/>
          </a:p>
          <a:p>
            <a:endParaRPr lang="en-US" sz="2600" b="1" dirty="0"/>
          </a:p>
          <a:p>
            <a:endParaRPr lang="en-US" sz="2600" b="1" dirty="0"/>
          </a:p>
          <a:p>
            <a:endParaRPr lang="en-US" sz="2600" b="1" dirty="0"/>
          </a:p>
          <a:p>
            <a:r>
              <a:rPr lang="en-US" sz="2600" b="1" dirty="0"/>
              <a:t>I preferred to use a single list to save size of meta data from 32byte to 24 byte.</a:t>
            </a:r>
          </a:p>
          <a:p>
            <a:endParaRPr lang="en-US" dirty="0"/>
          </a:p>
        </p:txBody>
      </p:sp>
      <p:pic>
        <p:nvPicPr>
          <p:cNvPr id="5" name="Picture 4">
            <a:extLst>
              <a:ext uri="{FF2B5EF4-FFF2-40B4-BE49-F238E27FC236}">
                <a16:creationId xmlns:a16="http://schemas.microsoft.com/office/drawing/2014/main" id="{0D635CEA-F6B0-382B-0557-EAB7ECFC0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3713" y="2526942"/>
            <a:ext cx="4932287" cy="2111046"/>
          </a:xfrm>
          <a:prstGeom prst="rect">
            <a:avLst/>
          </a:prstGeom>
        </p:spPr>
      </p:pic>
      <p:pic>
        <p:nvPicPr>
          <p:cNvPr id="7" name="Picture 6">
            <a:extLst>
              <a:ext uri="{FF2B5EF4-FFF2-40B4-BE49-F238E27FC236}">
                <a16:creationId xmlns:a16="http://schemas.microsoft.com/office/drawing/2014/main" id="{15DEDDA1-BA46-B17E-50FC-9F93598846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1118" y="2526942"/>
            <a:ext cx="5539646" cy="2705334"/>
          </a:xfrm>
          <a:prstGeom prst="rect">
            <a:avLst/>
          </a:prstGeom>
        </p:spPr>
      </p:pic>
    </p:spTree>
    <p:extLst>
      <p:ext uri="{BB962C8B-B14F-4D97-AF65-F5344CB8AC3E}">
        <p14:creationId xmlns:p14="http://schemas.microsoft.com/office/powerpoint/2010/main" val="177830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C61293E-6EBE-43EF-A52C-9BEBFD7679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5DAFB7-316B-B65B-3F09-9D3885DD33D2}"/>
              </a:ext>
            </a:extLst>
          </p:cNvPr>
          <p:cNvSpPr>
            <a:spLocks noGrp="1"/>
          </p:cNvSpPr>
          <p:nvPr>
            <p:ph type="title"/>
          </p:nvPr>
        </p:nvSpPr>
        <p:spPr>
          <a:xfrm>
            <a:off x="4295775" y="329184"/>
            <a:ext cx="7253097" cy="1783080"/>
          </a:xfrm>
        </p:spPr>
        <p:txBody>
          <a:bodyPr anchor="b">
            <a:normAutofit/>
          </a:bodyPr>
          <a:lstStyle/>
          <a:p>
            <a:r>
              <a:rPr lang="en-US" sz="7200"/>
              <a:t>code</a:t>
            </a:r>
          </a:p>
        </p:txBody>
      </p:sp>
      <p:sp>
        <p:nvSpPr>
          <p:cNvPr id="11" name="Rectangle 6">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12862" y="2395728"/>
            <a:ext cx="4243589" cy="27432"/>
          </a:xfrm>
          <a:custGeom>
            <a:avLst/>
            <a:gdLst>
              <a:gd name="connsiteX0" fmla="*/ 0 w 4243589"/>
              <a:gd name="connsiteY0" fmla="*/ 0 h 27432"/>
              <a:gd name="connsiteX1" fmla="*/ 563791 w 4243589"/>
              <a:gd name="connsiteY1" fmla="*/ 0 h 27432"/>
              <a:gd name="connsiteX2" fmla="*/ 1042710 w 4243589"/>
              <a:gd name="connsiteY2" fmla="*/ 0 h 27432"/>
              <a:gd name="connsiteX3" fmla="*/ 1564066 w 4243589"/>
              <a:gd name="connsiteY3" fmla="*/ 0 h 27432"/>
              <a:gd name="connsiteX4" fmla="*/ 2212729 w 4243589"/>
              <a:gd name="connsiteY4" fmla="*/ 0 h 27432"/>
              <a:gd name="connsiteX5" fmla="*/ 2776520 w 4243589"/>
              <a:gd name="connsiteY5" fmla="*/ 0 h 27432"/>
              <a:gd name="connsiteX6" fmla="*/ 3297875 w 4243589"/>
              <a:gd name="connsiteY6" fmla="*/ 0 h 27432"/>
              <a:gd name="connsiteX7" fmla="*/ 4243589 w 4243589"/>
              <a:gd name="connsiteY7" fmla="*/ 0 h 27432"/>
              <a:gd name="connsiteX8" fmla="*/ 4243589 w 4243589"/>
              <a:gd name="connsiteY8" fmla="*/ 27432 h 27432"/>
              <a:gd name="connsiteX9" fmla="*/ 3637362 w 4243589"/>
              <a:gd name="connsiteY9" fmla="*/ 27432 h 27432"/>
              <a:gd name="connsiteX10" fmla="*/ 3116007 w 4243589"/>
              <a:gd name="connsiteY10" fmla="*/ 27432 h 27432"/>
              <a:gd name="connsiteX11" fmla="*/ 2424908 w 4243589"/>
              <a:gd name="connsiteY11" fmla="*/ 27432 h 27432"/>
              <a:gd name="connsiteX12" fmla="*/ 1861117 w 4243589"/>
              <a:gd name="connsiteY12" fmla="*/ 27432 h 27432"/>
              <a:gd name="connsiteX13" fmla="*/ 1382198 w 4243589"/>
              <a:gd name="connsiteY13" fmla="*/ 27432 h 27432"/>
              <a:gd name="connsiteX14" fmla="*/ 733535 w 4243589"/>
              <a:gd name="connsiteY14" fmla="*/ 27432 h 27432"/>
              <a:gd name="connsiteX15" fmla="*/ 0 w 4243589"/>
              <a:gd name="connsiteY15" fmla="*/ 27432 h 27432"/>
              <a:gd name="connsiteX16" fmla="*/ 0 w 4243589"/>
              <a:gd name="connsiteY16" fmla="*/ 0 h 27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27432" fill="none" extrusionOk="0">
                <a:moveTo>
                  <a:pt x="0" y="0"/>
                </a:moveTo>
                <a:cubicBezTo>
                  <a:pt x="157351" y="-15653"/>
                  <a:pt x="378877" y="-5828"/>
                  <a:pt x="563791" y="0"/>
                </a:cubicBezTo>
                <a:cubicBezTo>
                  <a:pt x="748705" y="5828"/>
                  <a:pt x="905659" y="-5525"/>
                  <a:pt x="1042710" y="0"/>
                </a:cubicBezTo>
                <a:cubicBezTo>
                  <a:pt x="1179761" y="5525"/>
                  <a:pt x="1356845" y="-21288"/>
                  <a:pt x="1564066" y="0"/>
                </a:cubicBezTo>
                <a:cubicBezTo>
                  <a:pt x="1771287" y="21288"/>
                  <a:pt x="1912099" y="25135"/>
                  <a:pt x="2212729" y="0"/>
                </a:cubicBezTo>
                <a:cubicBezTo>
                  <a:pt x="2513359" y="-25135"/>
                  <a:pt x="2514918" y="-27119"/>
                  <a:pt x="2776520" y="0"/>
                </a:cubicBezTo>
                <a:cubicBezTo>
                  <a:pt x="3038122" y="27119"/>
                  <a:pt x="3178771" y="18116"/>
                  <a:pt x="3297875" y="0"/>
                </a:cubicBezTo>
                <a:cubicBezTo>
                  <a:pt x="3416980" y="-18116"/>
                  <a:pt x="4012240" y="-40869"/>
                  <a:pt x="4243589" y="0"/>
                </a:cubicBezTo>
                <a:cubicBezTo>
                  <a:pt x="4242616" y="8304"/>
                  <a:pt x="4243111" y="21512"/>
                  <a:pt x="4243589" y="27432"/>
                </a:cubicBezTo>
                <a:cubicBezTo>
                  <a:pt x="4112949" y="6289"/>
                  <a:pt x="3928037" y="10975"/>
                  <a:pt x="3637362" y="27432"/>
                </a:cubicBezTo>
                <a:cubicBezTo>
                  <a:pt x="3346687" y="43889"/>
                  <a:pt x="3254446" y="35813"/>
                  <a:pt x="3116007" y="27432"/>
                </a:cubicBezTo>
                <a:cubicBezTo>
                  <a:pt x="2977569" y="19051"/>
                  <a:pt x="2620228" y="38017"/>
                  <a:pt x="2424908" y="27432"/>
                </a:cubicBezTo>
                <a:cubicBezTo>
                  <a:pt x="2229588" y="16847"/>
                  <a:pt x="2088287" y="5290"/>
                  <a:pt x="1861117" y="27432"/>
                </a:cubicBezTo>
                <a:cubicBezTo>
                  <a:pt x="1633947" y="49574"/>
                  <a:pt x="1502447" y="8273"/>
                  <a:pt x="1382198" y="27432"/>
                </a:cubicBezTo>
                <a:cubicBezTo>
                  <a:pt x="1261949" y="46591"/>
                  <a:pt x="1045440" y="37497"/>
                  <a:pt x="733535" y="27432"/>
                </a:cubicBezTo>
                <a:cubicBezTo>
                  <a:pt x="421630" y="17367"/>
                  <a:pt x="341257" y="-9215"/>
                  <a:pt x="0" y="27432"/>
                </a:cubicBezTo>
                <a:cubicBezTo>
                  <a:pt x="-1048" y="14992"/>
                  <a:pt x="-1120" y="7447"/>
                  <a:pt x="0" y="0"/>
                </a:cubicBezTo>
                <a:close/>
              </a:path>
              <a:path w="4243589" h="27432" stroke="0" extrusionOk="0">
                <a:moveTo>
                  <a:pt x="0" y="0"/>
                </a:moveTo>
                <a:cubicBezTo>
                  <a:pt x="128164" y="17204"/>
                  <a:pt x="312653" y="1129"/>
                  <a:pt x="563791" y="0"/>
                </a:cubicBezTo>
                <a:cubicBezTo>
                  <a:pt x="814929" y="-1129"/>
                  <a:pt x="837271" y="8503"/>
                  <a:pt x="1042710" y="0"/>
                </a:cubicBezTo>
                <a:cubicBezTo>
                  <a:pt x="1248149" y="-8503"/>
                  <a:pt x="1588432" y="-28862"/>
                  <a:pt x="1733809" y="0"/>
                </a:cubicBezTo>
                <a:cubicBezTo>
                  <a:pt x="1879186" y="28862"/>
                  <a:pt x="2052815" y="5974"/>
                  <a:pt x="2297600" y="0"/>
                </a:cubicBezTo>
                <a:cubicBezTo>
                  <a:pt x="2542385" y="-5974"/>
                  <a:pt x="2699960" y="-23550"/>
                  <a:pt x="2861391" y="0"/>
                </a:cubicBezTo>
                <a:cubicBezTo>
                  <a:pt x="3022822" y="23550"/>
                  <a:pt x="3390411" y="25272"/>
                  <a:pt x="3552490" y="0"/>
                </a:cubicBezTo>
                <a:cubicBezTo>
                  <a:pt x="3714569" y="-25272"/>
                  <a:pt x="3950585" y="-31327"/>
                  <a:pt x="4243589" y="0"/>
                </a:cubicBezTo>
                <a:cubicBezTo>
                  <a:pt x="4244074" y="9333"/>
                  <a:pt x="4244867" y="19699"/>
                  <a:pt x="4243589" y="27432"/>
                </a:cubicBezTo>
                <a:cubicBezTo>
                  <a:pt x="4130424" y="7904"/>
                  <a:pt x="3932803" y="51393"/>
                  <a:pt x="3722234" y="27432"/>
                </a:cubicBezTo>
                <a:cubicBezTo>
                  <a:pt x="3511665" y="3471"/>
                  <a:pt x="3269903" y="55138"/>
                  <a:pt x="3116007" y="27432"/>
                </a:cubicBezTo>
                <a:cubicBezTo>
                  <a:pt x="2962111" y="-274"/>
                  <a:pt x="2744280" y="32368"/>
                  <a:pt x="2509780" y="27432"/>
                </a:cubicBezTo>
                <a:cubicBezTo>
                  <a:pt x="2275280" y="22496"/>
                  <a:pt x="2066059" y="52808"/>
                  <a:pt x="1945989" y="27432"/>
                </a:cubicBezTo>
                <a:cubicBezTo>
                  <a:pt x="1825919" y="2056"/>
                  <a:pt x="1407329" y="21760"/>
                  <a:pt x="1254890" y="27432"/>
                </a:cubicBezTo>
                <a:cubicBezTo>
                  <a:pt x="1102451" y="33104"/>
                  <a:pt x="837950" y="40817"/>
                  <a:pt x="563791" y="27432"/>
                </a:cubicBezTo>
                <a:cubicBezTo>
                  <a:pt x="289632" y="14047"/>
                  <a:pt x="132768" y="16249"/>
                  <a:pt x="0" y="27432"/>
                </a:cubicBezTo>
                <a:cubicBezTo>
                  <a:pt x="211" y="18145"/>
                  <a:pt x="120" y="6480"/>
                  <a:pt x="0" y="0"/>
                </a:cubicBezTo>
                <a:close/>
              </a:path>
            </a:pathLst>
          </a:custGeom>
          <a:solidFill>
            <a:srgbClr val="96A3C6"/>
          </a:solidFill>
          <a:ln w="38100" cap="rnd">
            <a:solidFill>
              <a:srgbClr val="96A3C6"/>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7E4245E9-F828-51B9-C1E1-A3147E82D205}"/>
              </a:ext>
            </a:extLst>
          </p:cNvPr>
          <p:cNvSpPr>
            <a:spLocks noGrp="1"/>
          </p:cNvSpPr>
          <p:nvPr>
            <p:ph idx="1"/>
          </p:nvPr>
        </p:nvSpPr>
        <p:spPr>
          <a:xfrm>
            <a:off x="4295775" y="2706624"/>
            <a:ext cx="7253097" cy="3822192"/>
          </a:xfrm>
        </p:spPr>
        <p:txBody>
          <a:bodyPr>
            <a:normAutofit/>
          </a:bodyPr>
          <a:lstStyle/>
          <a:p>
            <a:pPr>
              <a:lnSpc>
                <a:spcPct val="100000"/>
              </a:lnSpc>
            </a:pPr>
            <a:r>
              <a:rPr lang="en-US" sz="2400" b="1" dirty="0"/>
              <a:t>Then I initialize a global pointer of type of meta data to point the first location in my heap as each time I need to allocate or free I will start from it , I called this global pointer “</a:t>
            </a:r>
            <a:r>
              <a:rPr lang="en-US" sz="2400" b="1" dirty="0" err="1"/>
              <a:t>free_list</a:t>
            </a:r>
            <a:r>
              <a:rPr lang="en-US" sz="2400" b="1" dirty="0"/>
              <a:t> = NULL” and initialized it to null.</a:t>
            </a:r>
          </a:p>
          <a:p>
            <a:pPr>
              <a:lnSpc>
                <a:spcPct val="100000"/>
              </a:lnSpc>
            </a:pPr>
            <a:r>
              <a:rPr lang="en-US" sz="2400" b="1" dirty="0"/>
              <a:t>In my code I implemented </a:t>
            </a:r>
            <a:r>
              <a:rPr lang="en-US" sz="2400" b="1" dirty="0" err="1"/>
              <a:t>my_malloc</a:t>
            </a:r>
            <a:r>
              <a:rPr lang="en-US" sz="2400" b="1" dirty="0"/>
              <a:t>() and </a:t>
            </a:r>
            <a:r>
              <a:rPr lang="en-US" sz="2400" b="1" dirty="0" err="1"/>
              <a:t>my_free</a:t>
            </a:r>
            <a:r>
              <a:rPr lang="en-US" sz="2400" b="1" dirty="0"/>
              <a:t>() to use them instead of malloc() and free() functions which provided by </a:t>
            </a:r>
            <a:r>
              <a:rPr lang="en-US" sz="2400" b="1" dirty="0" err="1"/>
              <a:t>glibc</a:t>
            </a:r>
            <a:r>
              <a:rPr lang="en-US" sz="2400" b="1" dirty="0"/>
              <a:t> library.</a:t>
            </a:r>
          </a:p>
          <a:p>
            <a:pPr>
              <a:lnSpc>
                <a:spcPct val="100000"/>
              </a:lnSpc>
            </a:pPr>
            <a:r>
              <a:rPr lang="en-US" sz="2400" b="1" dirty="0"/>
              <a:t>But to implement those functions I used other functions to help me and make the code simplify and more readable.</a:t>
            </a:r>
          </a:p>
          <a:p>
            <a:pPr>
              <a:lnSpc>
                <a:spcPct val="100000"/>
              </a:lnSpc>
            </a:pPr>
            <a:r>
              <a:rPr lang="en-US" sz="2400" b="1" dirty="0"/>
              <a:t>Those helped functions are :</a:t>
            </a:r>
          </a:p>
          <a:p>
            <a:pPr>
              <a:lnSpc>
                <a:spcPct val="100000"/>
              </a:lnSpc>
            </a:pPr>
            <a:endParaRPr lang="en-US" sz="2400" dirty="0"/>
          </a:p>
          <a:p>
            <a:pPr>
              <a:lnSpc>
                <a:spcPct val="100000"/>
              </a:lnSpc>
            </a:pPr>
            <a:endParaRPr lang="en-US" sz="2400" dirty="0"/>
          </a:p>
          <a:p>
            <a:pPr>
              <a:lnSpc>
                <a:spcPct val="100000"/>
              </a:lnSpc>
            </a:pPr>
            <a:endParaRPr lang="en-US" sz="2400" dirty="0"/>
          </a:p>
          <a:p>
            <a:pPr>
              <a:lnSpc>
                <a:spcPct val="100000"/>
              </a:lnSpc>
            </a:pPr>
            <a:endParaRPr lang="en-US" sz="2400" dirty="0"/>
          </a:p>
        </p:txBody>
      </p:sp>
      <p:pic>
        <p:nvPicPr>
          <p:cNvPr id="5" name="Picture 4" descr="White arrows painted on the asphalt">
            <a:extLst>
              <a:ext uri="{FF2B5EF4-FFF2-40B4-BE49-F238E27FC236}">
                <a16:creationId xmlns:a16="http://schemas.microsoft.com/office/drawing/2014/main" id="{5A230277-E16C-5B68-37FC-BD9EC2F4390B}"/>
              </a:ext>
            </a:extLst>
          </p:cNvPr>
          <p:cNvPicPr>
            <a:picLocks noChangeAspect="1"/>
          </p:cNvPicPr>
          <p:nvPr/>
        </p:nvPicPr>
        <p:blipFill rotWithShape="1">
          <a:blip r:embed="rId2"/>
          <a:srcRect l="26986" r="28023" b="-1"/>
          <a:stretch/>
        </p:blipFill>
        <p:spPr>
          <a:xfrm>
            <a:off x="1" y="10"/>
            <a:ext cx="3933824" cy="6857990"/>
          </a:xfrm>
          <a:custGeom>
            <a:avLst/>
            <a:gdLst/>
            <a:ahLst/>
            <a:cxnLst/>
            <a:rect l="l" t="t" r="r" b="b"/>
            <a:pathLst>
              <a:path w="4657344" h="6858000">
                <a:moveTo>
                  <a:pt x="0" y="0"/>
                </a:moveTo>
                <a:lnTo>
                  <a:pt x="3429755" y="0"/>
                </a:lnTo>
                <a:lnTo>
                  <a:pt x="3526016" y="148742"/>
                </a:lnTo>
                <a:cubicBezTo>
                  <a:pt x="3657740" y="365513"/>
                  <a:pt x="3777402" y="589569"/>
                  <a:pt x="3886489" y="819975"/>
                </a:cubicBezTo>
                <a:cubicBezTo>
                  <a:pt x="3891856" y="833492"/>
                  <a:pt x="3900663" y="845393"/>
                  <a:pt x="3912049" y="854514"/>
                </a:cubicBezTo>
                <a:cubicBezTo>
                  <a:pt x="3897352" y="819849"/>
                  <a:pt x="3883037" y="784928"/>
                  <a:pt x="3868083" y="750263"/>
                </a:cubicBezTo>
                <a:cubicBezTo>
                  <a:pt x="3806989" y="608712"/>
                  <a:pt x="3742478" y="469145"/>
                  <a:pt x="3674155" y="331786"/>
                </a:cubicBezTo>
                <a:lnTo>
                  <a:pt x="3496656" y="0"/>
                </a:lnTo>
                <a:lnTo>
                  <a:pt x="3554371" y="0"/>
                </a:lnTo>
                <a:lnTo>
                  <a:pt x="3661621" y="196614"/>
                </a:lnTo>
                <a:cubicBezTo>
                  <a:pt x="3856899" y="573253"/>
                  <a:pt x="4021071" y="966066"/>
                  <a:pt x="4161279" y="1371196"/>
                </a:cubicBezTo>
                <a:cubicBezTo>
                  <a:pt x="4379525" y="2007265"/>
                  <a:pt x="4530141" y="2664286"/>
                  <a:pt x="4610660" y="3331516"/>
                </a:cubicBezTo>
                <a:cubicBezTo>
                  <a:pt x="4652837" y="3672965"/>
                  <a:pt x="4671625" y="4013908"/>
                  <a:pt x="4645040" y="4357388"/>
                </a:cubicBezTo>
                <a:cubicBezTo>
                  <a:pt x="4613599" y="4758899"/>
                  <a:pt x="4566181" y="5157998"/>
                  <a:pt x="4485789" y="5552906"/>
                </a:cubicBezTo>
                <a:cubicBezTo>
                  <a:pt x="4397121" y="5988893"/>
                  <a:pt x="4276748" y="6414594"/>
                  <a:pt x="4117769" y="6828295"/>
                </a:cubicBezTo>
                <a:lnTo>
                  <a:pt x="4105288" y="6858000"/>
                </a:lnTo>
                <a:lnTo>
                  <a:pt x="4052520" y="6858000"/>
                </a:lnTo>
                <a:lnTo>
                  <a:pt x="4059369" y="6841549"/>
                </a:lnTo>
                <a:cubicBezTo>
                  <a:pt x="4147276" y="6614016"/>
                  <a:pt x="4224193" y="6380817"/>
                  <a:pt x="4291518" y="6142729"/>
                </a:cubicBezTo>
                <a:cubicBezTo>
                  <a:pt x="4350055" y="5935370"/>
                  <a:pt x="4393256" y="5723695"/>
                  <a:pt x="4443357" y="5513923"/>
                </a:cubicBezTo>
                <a:cubicBezTo>
                  <a:pt x="4444541" y="5502788"/>
                  <a:pt x="4445137" y="5491601"/>
                  <a:pt x="4445146" y="5480401"/>
                </a:cubicBezTo>
                <a:cubicBezTo>
                  <a:pt x="4408465" y="5607635"/>
                  <a:pt x="4379196" y="5719759"/>
                  <a:pt x="4344559" y="5830359"/>
                </a:cubicBezTo>
                <a:cubicBezTo>
                  <a:pt x="4254261" y="6118381"/>
                  <a:pt x="4150112" y="6398531"/>
                  <a:pt x="4031702" y="6670527"/>
                </a:cubicBezTo>
                <a:lnTo>
                  <a:pt x="3943824" y="6858000"/>
                </a:lnTo>
                <a:lnTo>
                  <a:pt x="0" y="6858000"/>
                </a:lnTo>
                <a:close/>
              </a:path>
            </a:pathLst>
          </a:custGeom>
        </p:spPr>
      </p:pic>
    </p:spTree>
    <p:extLst>
      <p:ext uri="{BB962C8B-B14F-4D97-AF65-F5344CB8AC3E}">
        <p14:creationId xmlns:p14="http://schemas.microsoft.com/office/powerpoint/2010/main" val="1002392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fade">
                                      <p:cBhvr>
                                        <p:cTn id="2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AFD06-A176-40A2-E56F-C45D14400FC5}"/>
              </a:ext>
            </a:extLst>
          </p:cNvPr>
          <p:cNvSpPr>
            <a:spLocks noGrp="1"/>
          </p:cNvSpPr>
          <p:nvPr>
            <p:ph type="title"/>
          </p:nvPr>
        </p:nvSpPr>
        <p:spPr/>
        <p:txBody>
          <a:bodyPr/>
          <a:lstStyle/>
          <a:p>
            <a:r>
              <a:rPr lang="en-US" dirty="0"/>
              <a:t>code</a:t>
            </a:r>
          </a:p>
        </p:txBody>
      </p:sp>
      <p:pic>
        <p:nvPicPr>
          <p:cNvPr id="5" name="Content Placeholder 4">
            <a:extLst>
              <a:ext uri="{FF2B5EF4-FFF2-40B4-BE49-F238E27FC236}">
                <a16:creationId xmlns:a16="http://schemas.microsoft.com/office/drawing/2014/main" id="{ABBB9E30-2AB7-36B9-2D97-B4390C34A14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1" y="2200777"/>
            <a:ext cx="10515600" cy="4047623"/>
          </a:xfrm>
        </p:spPr>
      </p:pic>
    </p:spTree>
    <p:extLst>
      <p:ext uri="{BB962C8B-B14F-4D97-AF65-F5344CB8AC3E}">
        <p14:creationId xmlns:p14="http://schemas.microsoft.com/office/powerpoint/2010/main" val="323749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SketchyVTI">
  <a:themeElements>
    <a:clrScheme name="AnalogousFromLightSeedLeftStep">
      <a:dk1>
        <a:srgbClr val="000000"/>
      </a:dk1>
      <a:lt1>
        <a:srgbClr val="FFFFFF"/>
      </a:lt1>
      <a:dk2>
        <a:srgbClr val="3E2441"/>
      </a:dk2>
      <a:lt2>
        <a:srgbClr val="E8E6E2"/>
      </a:lt2>
      <a:accent1>
        <a:srgbClr val="96A3C6"/>
      </a:accent1>
      <a:accent2>
        <a:srgbClr val="7FA7BA"/>
      </a:accent2>
      <a:accent3>
        <a:srgbClr val="82ACA8"/>
      </a:accent3>
      <a:accent4>
        <a:srgbClr val="77AE92"/>
      </a:accent4>
      <a:accent5>
        <a:srgbClr val="81AC84"/>
      </a:accent5>
      <a:accent6>
        <a:srgbClr val="8AAE77"/>
      </a:accent6>
      <a:hlink>
        <a:srgbClr val="908157"/>
      </a:hlink>
      <a:folHlink>
        <a:srgbClr val="7F7F7F"/>
      </a:folHlink>
    </a:clrScheme>
    <a:fontScheme name="Custom 2">
      <a:majorFont>
        <a:latin typeface="The Serif Hand Black"/>
        <a:ea typeface=""/>
        <a:cs typeface=""/>
      </a:majorFont>
      <a:minorFont>
        <a:latin typeface="The Hand Bol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yVTI" id="{A6D2C935-A6E4-4DD9-BCC5-5AE2504DB8EA}" vid="{F0754072-50B6-4C01-B911-67246C9F58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A94298464BFB84B92C4A782F4752F8E" ma:contentTypeVersion="9" ma:contentTypeDescription="Create a new document." ma:contentTypeScope="" ma:versionID="bd4e648c92fc272eb294fae1c34dcc88">
  <xsd:schema xmlns:xsd="http://www.w3.org/2001/XMLSchema" xmlns:xs="http://www.w3.org/2001/XMLSchema" xmlns:p="http://schemas.microsoft.com/office/2006/metadata/properties" xmlns:ns3="0f07ffc0-4472-4349-940e-daaf124a7111" xmlns:ns4="4350144b-c106-4d18-b7c6-1e81500168c4" targetNamespace="http://schemas.microsoft.com/office/2006/metadata/properties" ma:root="true" ma:fieldsID="aff80415b12a184cf2a8dacadc5396f6" ns3:_="" ns4:_="">
    <xsd:import namespace="0f07ffc0-4472-4349-940e-daaf124a7111"/>
    <xsd:import namespace="4350144b-c106-4d18-b7c6-1e81500168c4"/>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ObjectDetectorVersions" minOccurs="0"/>
                <xsd:element ref="ns4: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f07ffc0-4472-4349-940e-daaf124a7111"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350144b-c106-4d18-b7c6-1e81500168c4"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SearchProperties" ma:index="16"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6B320E7-9FC0-4516-B647-7DE22FD643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f07ffc0-4472-4349-940e-daaf124a7111"/>
    <ds:schemaRef ds:uri="4350144b-c106-4d18-b7c6-1e81500168c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B6F44CD6-559F-46F9-9117-1DCB3432E7E5}">
  <ds:schemaRefs>
    <ds:schemaRef ds:uri="http://schemas.microsoft.com/sharepoint/v3/contenttype/forms"/>
  </ds:schemaRefs>
</ds:datastoreItem>
</file>

<file path=customXml/itemProps3.xml><?xml version="1.0" encoding="utf-8"?>
<ds:datastoreItem xmlns:ds="http://schemas.openxmlformats.org/officeDocument/2006/customXml" ds:itemID="{F1CBC912-AFB8-4A1B-8D4D-65B842F46C43}">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4350144b-c106-4d18-b7c6-1e81500168c4"/>
    <ds:schemaRef ds:uri="0f07ffc0-4472-4349-940e-daaf124a7111"/>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Organic</Template>
  <TotalTime>1370</TotalTime>
  <Words>1386</Words>
  <Application>Microsoft Office PowerPoint</Application>
  <PresentationFormat>Widescreen</PresentationFormat>
  <Paragraphs>126</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Arial</vt:lpstr>
      <vt:lpstr>The Hand Bold</vt:lpstr>
      <vt:lpstr>The Serif Hand Black</vt:lpstr>
      <vt:lpstr>SketchyVTI</vt:lpstr>
      <vt:lpstr>Heap meamory manger</vt:lpstr>
      <vt:lpstr>Memory process layeout</vt:lpstr>
      <vt:lpstr>Heap memory </vt:lpstr>
      <vt:lpstr>project goals</vt:lpstr>
      <vt:lpstr>Ideas of my Implementation</vt:lpstr>
      <vt:lpstr>The code implementation </vt:lpstr>
      <vt:lpstr>Code parts</vt:lpstr>
      <vt:lpstr>code</vt:lpstr>
      <vt:lpstr>code</vt:lpstr>
      <vt:lpstr>Code : init_function.</vt:lpstr>
      <vt:lpstr>Code : find_freeblock fun</vt:lpstr>
      <vt:lpstr>Code : find_freeblock fun</vt:lpstr>
      <vt:lpstr>Code : find_freeblock fun</vt:lpstr>
      <vt:lpstr>Code : needed_block fun</vt:lpstr>
      <vt:lpstr>Code : split function</vt:lpstr>
      <vt:lpstr>My_Malloc function </vt:lpstr>
      <vt:lpstr>Code: My_free function</vt:lpstr>
      <vt:lpstr>Code :merge function</vt:lpstr>
      <vt:lpstr>Code : merge</vt:lpstr>
      <vt:lpstr>Calloc &amp; realloc functions</vt:lpstr>
      <vt:lpstr>Calloc function</vt:lpstr>
      <vt:lpstr>Realloc function</vt:lpstr>
      <vt:lpstr>Code testing</vt:lpstr>
      <vt:lpstr>Code testing</vt:lpstr>
      <vt:lpstr>Code testing</vt:lpstr>
      <vt:lpstr>Code testing</vt:lpstr>
      <vt:lpstr>Some links and texts helped me in my implementation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Heap meamory manger</dc:title>
  <dc:creator>es-MahmoudHamdi2025</dc:creator>
  <cp:lastModifiedBy>es-MahmoudHamdi2025</cp:lastModifiedBy>
  <cp:revision>9</cp:revision>
  <dcterms:created xsi:type="dcterms:W3CDTF">2024-04-29T19:11:15Z</dcterms:created>
  <dcterms:modified xsi:type="dcterms:W3CDTF">2024-05-01T17:39:01Z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0x010100DA94298464BFB84B92C4A782F4752F8E</vt:lpwstr>
  </property>
</Properties>
</file>